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816" y="3348508"/>
            <a:ext cx="16896773" cy="646685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0028" y="329531"/>
            <a:ext cx="2927350" cy="552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94570"/>
            <a:ext cx="17819892" cy="989242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606864"/>
            <a:ext cx="18287999" cy="74485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5603" y="3112963"/>
            <a:ext cx="14581774" cy="61045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7007" y="202596"/>
            <a:ext cx="17453984" cy="817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7682" y="1593106"/>
            <a:ext cx="16632635" cy="2430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merald.com/insight/content/doi/10.1108/XJM-07-2020-0021/full/html" TargetMode="External"/><Relationship Id="rId3" Type="http://schemas.openxmlformats.org/officeDocument/2006/relationships/image" Target="../media/image49.png"/><Relationship Id="rId7" Type="http://schemas.openxmlformats.org/officeDocument/2006/relationships/hyperlink" Target="https://www.forbes.com/advisor/in/health-insurance/health-insurance-statistics/" TargetMode="External"/><Relationship Id="rId12" Type="http://schemas.openxmlformats.org/officeDocument/2006/relationships/hyperlink" Target="https://www.geeksforgeeks.org/k-nearest-neighbours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351060066_A_STUDY_ON_PERFORMANCE_OF_INSURANCE_INDUSTRY_IN_INDIA" TargetMode="External"/><Relationship Id="rId11" Type="http://schemas.openxmlformats.org/officeDocument/2006/relationships/hyperlink" Target="https://www.webpages.uidaho.edu/~stevel/519/Applied%20Multivariate%20Statistical%20Analysis%20by%20Johnson%20and%20Wichern.pdf" TargetMode="External"/><Relationship Id="rId5" Type="http://schemas.openxmlformats.org/officeDocument/2006/relationships/hyperlink" Target="https://www.researchgate.net/publication/369436192_Prediction_for_Insurance_Premiums_Based_on_Random_Forest_and_Multiple_Linear_Regression/download" TargetMode="External"/><Relationship Id="rId10" Type="http://schemas.openxmlformats.org/officeDocument/2006/relationships/hyperlink" Target="https://www.researchgate.net/publication/288943313_A_study_of_various_Fuzzy_Clustering_Algorithms" TargetMode="External"/><Relationship Id="rId4" Type="http://schemas.openxmlformats.org/officeDocument/2006/relationships/hyperlink" Target="https://www.cureusjournals.com/articles/3010-predictive-precision-unraveling-health-insurance-claim-patterns-with-logistic-regression-and-decision-trees?utm_source=chatgpt.com&amp;!/" TargetMode="External"/><Relationship Id="rId9" Type="http://schemas.openxmlformats.org/officeDocument/2006/relationships/hyperlink" Target="https://www.researchgate.net/publication/259235118_Random_Forests_and_Decision_Tre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84" y="3086998"/>
              <a:ext cx="5972174" cy="12382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9013" y="3136581"/>
              <a:ext cx="4164965" cy="214629"/>
            </a:xfrm>
            <a:custGeom>
              <a:avLst/>
              <a:gdLst/>
              <a:ahLst/>
              <a:cxnLst/>
              <a:rect l="l" t="t" r="r" b="b"/>
              <a:pathLst>
                <a:path w="4164965" h="214629">
                  <a:moveTo>
                    <a:pt x="4164914" y="0"/>
                  </a:moveTo>
                  <a:lnTo>
                    <a:pt x="3933647" y="0"/>
                  </a:lnTo>
                  <a:lnTo>
                    <a:pt x="3927183" y="0"/>
                  </a:lnTo>
                  <a:lnTo>
                    <a:pt x="3927183" y="6350"/>
                  </a:lnTo>
                  <a:lnTo>
                    <a:pt x="3927183" y="207886"/>
                  </a:lnTo>
                  <a:lnTo>
                    <a:pt x="3927183" y="208280"/>
                  </a:lnTo>
                  <a:lnTo>
                    <a:pt x="3702647" y="208280"/>
                  </a:lnTo>
                  <a:lnTo>
                    <a:pt x="3702647" y="207886"/>
                  </a:lnTo>
                  <a:lnTo>
                    <a:pt x="3702647" y="6350"/>
                  </a:lnTo>
                  <a:lnTo>
                    <a:pt x="3927183" y="6350"/>
                  </a:lnTo>
                  <a:lnTo>
                    <a:pt x="3927183" y="0"/>
                  </a:lnTo>
                  <a:lnTo>
                    <a:pt x="3702647" y="0"/>
                  </a:lnTo>
                  <a:lnTo>
                    <a:pt x="3696170" y="0"/>
                  </a:lnTo>
                  <a:lnTo>
                    <a:pt x="3696170" y="6350"/>
                  </a:lnTo>
                  <a:lnTo>
                    <a:pt x="3696170" y="207886"/>
                  </a:lnTo>
                  <a:lnTo>
                    <a:pt x="3696170" y="208280"/>
                  </a:lnTo>
                  <a:lnTo>
                    <a:pt x="3471634" y="208280"/>
                  </a:lnTo>
                  <a:lnTo>
                    <a:pt x="3471634" y="207886"/>
                  </a:lnTo>
                  <a:lnTo>
                    <a:pt x="3471634" y="6350"/>
                  </a:lnTo>
                  <a:lnTo>
                    <a:pt x="3696170" y="6350"/>
                  </a:lnTo>
                  <a:lnTo>
                    <a:pt x="3696170" y="0"/>
                  </a:lnTo>
                  <a:lnTo>
                    <a:pt x="3471634" y="0"/>
                  </a:lnTo>
                  <a:lnTo>
                    <a:pt x="3465169" y="0"/>
                  </a:lnTo>
                  <a:lnTo>
                    <a:pt x="3465169" y="6350"/>
                  </a:lnTo>
                  <a:lnTo>
                    <a:pt x="3465169" y="207886"/>
                  </a:lnTo>
                  <a:lnTo>
                    <a:pt x="3465169" y="208280"/>
                  </a:lnTo>
                  <a:lnTo>
                    <a:pt x="3240633" y="208280"/>
                  </a:lnTo>
                  <a:lnTo>
                    <a:pt x="3240633" y="207886"/>
                  </a:lnTo>
                  <a:lnTo>
                    <a:pt x="3240633" y="6350"/>
                  </a:lnTo>
                  <a:lnTo>
                    <a:pt x="3465169" y="6350"/>
                  </a:lnTo>
                  <a:lnTo>
                    <a:pt x="3465169" y="0"/>
                  </a:lnTo>
                  <a:lnTo>
                    <a:pt x="3240633" y="0"/>
                  </a:lnTo>
                  <a:lnTo>
                    <a:pt x="3234156" y="0"/>
                  </a:lnTo>
                  <a:lnTo>
                    <a:pt x="3234156" y="6350"/>
                  </a:lnTo>
                  <a:lnTo>
                    <a:pt x="3234156" y="207886"/>
                  </a:lnTo>
                  <a:lnTo>
                    <a:pt x="3234156" y="208280"/>
                  </a:lnTo>
                  <a:lnTo>
                    <a:pt x="3009620" y="208280"/>
                  </a:lnTo>
                  <a:lnTo>
                    <a:pt x="3009620" y="207886"/>
                  </a:lnTo>
                  <a:lnTo>
                    <a:pt x="3009620" y="6350"/>
                  </a:lnTo>
                  <a:lnTo>
                    <a:pt x="3234156" y="6350"/>
                  </a:lnTo>
                  <a:lnTo>
                    <a:pt x="3234156" y="0"/>
                  </a:lnTo>
                  <a:lnTo>
                    <a:pt x="3009620" y="0"/>
                  </a:lnTo>
                  <a:lnTo>
                    <a:pt x="3003156" y="0"/>
                  </a:lnTo>
                  <a:lnTo>
                    <a:pt x="3003156" y="6350"/>
                  </a:lnTo>
                  <a:lnTo>
                    <a:pt x="3003156" y="207886"/>
                  </a:lnTo>
                  <a:lnTo>
                    <a:pt x="3003156" y="208280"/>
                  </a:lnTo>
                  <a:lnTo>
                    <a:pt x="2778620" y="208280"/>
                  </a:lnTo>
                  <a:lnTo>
                    <a:pt x="2778620" y="207886"/>
                  </a:lnTo>
                  <a:lnTo>
                    <a:pt x="2778620" y="6350"/>
                  </a:lnTo>
                  <a:lnTo>
                    <a:pt x="3003156" y="6350"/>
                  </a:lnTo>
                  <a:lnTo>
                    <a:pt x="3003156" y="0"/>
                  </a:lnTo>
                  <a:lnTo>
                    <a:pt x="2778620" y="0"/>
                  </a:lnTo>
                  <a:lnTo>
                    <a:pt x="2772143" y="0"/>
                  </a:lnTo>
                  <a:lnTo>
                    <a:pt x="2772143" y="6350"/>
                  </a:lnTo>
                  <a:lnTo>
                    <a:pt x="2772143" y="207886"/>
                  </a:lnTo>
                  <a:lnTo>
                    <a:pt x="2772143" y="208280"/>
                  </a:lnTo>
                  <a:lnTo>
                    <a:pt x="2547607" y="208280"/>
                  </a:lnTo>
                  <a:lnTo>
                    <a:pt x="2547607" y="207886"/>
                  </a:lnTo>
                  <a:lnTo>
                    <a:pt x="2547607" y="6350"/>
                  </a:lnTo>
                  <a:lnTo>
                    <a:pt x="2772143" y="6350"/>
                  </a:lnTo>
                  <a:lnTo>
                    <a:pt x="2772143" y="0"/>
                  </a:lnTo>
                  <a:lnTo>
                    <a:pt x="2547607" y="0"/>
                  </a:lnTo>
                  <a:lnTo>
                    <a:pt x="2541143" y="0"/>
                  </a:lnTo>
                  <a:lnTo>
                    <a:pt x="2541143" y="6350"/>
                  </a:lnTo>
                  <a:lnTo>
                    <a:pt x="2541143" y="207886"/>
                  </a:lnTo>
                  <a:lnTo>
                    <a:pt x="2541143" y="208280"/>
                  </a:lnTo>
                  <a:lnTo>
                    <a:pt x="2316607" y="208280"/>
                  </a:lnTo>
                  <a:lnTo>
                    <a:pt x="2316607" y="207886"/>
                  </a:lnTo>
                  <a:lnTo>
                    <a:pt x="2316607" y="6350"/>
                  </a:lnTo>
                  <a:lnTo>
                    <a:pt x="2541143" y="6350"/>
                  </a:lnTo>
                  <a:lnTo>
                    <a:pt x="2541143" y="0"/>
                  </a:lnTo>
                  <a:lnTo>
                    <a:pt x="2316607" y="0"/>
                  </a:lnTo>
                  <a:lnTo>
                    <a:pt x="2310130" y="0"/>
                  </a:lnTo>
                  <a:lnTo>
                    <a:pt x="2310130" y="6350"/>
                  </a:lnTo>
                  <a:lnTo>
                    <a:pt x="2310130" y="207886"/>
                  </a:lnTo>
                  <a:lnTo>
                    <a:pt x="2310130" y="208280"/>
                  </a:lnTo>
                  <a:lnTo>
                    <a:pt x="2085594" y="208280"/>
                  </a:lnTo>
                  <a:lnTo>
                    <a:pt x="2085594" y="207886"/>
                  </a:lnTo>
                  <a:lnTo>
                    <a:pt x="2085594" y="6350"/>
                  </a:lnTo>
                  <a:lnTo>
                    <a:pt x="2310130" y="6350"/>
                  </a:lnTo>
                  <a:lnTo>
                    <a:pt x="2310130" y="0"/>
                  </a:lnTo>
                  <a:lnTo>
                    <a:pt x="2085594" y="0"/>
                  </a:lnTo>
                  <a:lnTo>
                    <a:pt x="2079129" y="0"/>
                  </a:lnTo>
                  <a:lnTo>
                    <a:pt x="2079129" y="6350"/>
                  </a:lnTo>
                  <a:lnTo>
                    <a:pt x="2079129" y="207886"/>
                  </a:lnTo>
                  <a:lnTo>
                    <a:pt x="2079129" y="208280"/>
                  </a:lnTo>
                  <a:lnTo>
                    <a:pt x="1854593" y="208280"/>
                  </a:lnTo>
                  <a:lnTo>
                    <a:pt x="1854593" y="207886"/>
                  </a:lnTo>
                  <a:lnTo>
                    <a:pt x="1854593" y="6350"/>
                  </a:lnTo>
                  <a:lnTo>
                    <a:pt x="2079129" y="6350"/>
                  </a:lnTo>
                  <a:lnTo>
                    <a:pt x="2079129" y="0"/>
                  </a:lnTo>
                  <a:lnTo>
                    <a:pt x="1854593" y="0"/>
                  </a:lnTo>
                  <a:lnTo>
                    <a:pt x="1848116" y="0"/>
                  </a:lnTo>
                  <a:lnTo>
                    <a:pt x="1848116" y="6350"/>
                  </a:lnTo>
                  <a:lnTo>
                    <a:pt x="1848116" y="207886"/>
                  </a:lnTo>
                  <a:lnTo>
                    <a:pt x="1848116" y="208280"/>
                  </a:lnTo>
                  <a:lnTo>
                    <a:pt x="1623580" y="208280"/>
                  </a:lnTo>
                  <a:lnTo>
                    <a:pt x="1623580" y="207886"/>
                  </a:lnTo>
                  <a:lnTo>
                    <a:pt x="1623580" y="6350"/>
                  </a:lnTo>
                  <a:lnTo>
                    <a:pt x="1848116" y="6350"/>
                  </a:lnTo>
                  <a:lnTo>
                    <a:pt x="1848116" y="0"/>
                  </a:lnTo>
                  <a:lnTo>
                    <a:pt x="1623580" y="0"/>
                  </a:lnTo>
                  <a:lnTo>
                    <a:pt x="1617116" y="0"/>
                  </a:lnTo>
                  <a:lnTo>
                    <a:pt x="1617116" y="6350"/>
                  </a:lnTo>
                  <a:lnTo>
                    <a:pt x="1617116" y="207886"/>
                  </a:lnTo>
                  <a:lnTo>
                    <a:pt x="1617116" y="208280"/>
                  </a:lnTo>
                  <a:lnTo>
                    <a:pt x="1392580" y="208280"/>
                  </a:lnTo>
                  <a:lnTo>
                    <a:pt x="1392580" y="207886"/>
                  </a:lnTo>
                  <a:lnTo>
                    <a:pt x="1392694" y="6350"/>
                  </a:lnTo>
                  <a:lnTo>
                    <a:pt x="1617116" y="6350"/>
                  </a:lnTo>
                  <a:lnTo>
                    <a:pt x="1617116" y="0"/>
                  </a:lnTo>
                  <a:lnTo>
                    <a:pt x="1392707" y="0"/>
                  </a:lnTo>
                  <a:lnTo>
                    <a:pt x="1386103" y="0"/>
                  </a:lnTo>
                  <a:lnTo>
                    <a:pt x="1386103" y="6350"/>
                  </a:lnTo>
                  <a:lnTo>
                    <a:pt x="1386103" y="207886"/>
                  </a:lnTo>
                  <a:lnTo>
                    <a:pt x="1386103" y="208280"/>
                  </a:lnTo>
                  <a:lnTo>
                    <a:pt x="1161643" y="208280"/>
                  </a:lnTo>
                  <a:lnTo>
                    <a:pt x="1161567" y="207886"/>
                  </a:lnTo>
                  <a:lnTo>
                    <a:pt x="1161643" y="6350"/>
                  </a:lnTo>
                  <a:lnTo>
                    <a:pt x="1386103" y="6350"/>
                  </a:lnTo>
                  <a:lnTo>
                    <a:pt x="1386103" y="0"/>
                  </a:lnTo>
                  <a:lnTo>
                    <a:pt x="1161643" y="0"/>
                  </a:lnTo>
                  <a:lnTo>
                    <a:pt x="1155166" y="0"/>
                  </a:lnTo>
                  <a:lnTo>
                    <a:pt x="1155166" y="6350"/>
                  </a:lnTo>
                  <a:lnTo>
                    <a:pt x="1155166" y="207886"/>
                  </a:lnTo>
                  <a:lnTo>
                    <a:pt x="1155166" y="208280"/>
                  </a:lnTo>
                  <a:lnTo>
                    <a:pt x="930567" y="208280"/>
                  </a:lnTo>
                  <a:lnTo>
                    <a:pt x="930567" y="6350"/>
                  </a:lnTo>
                  <a:lnTo>
                    <a:pt x="1155166" y="6350"/>
                  </a:lnTo>
                  <a:lnTo>
                    <a:pt x="1155166" y="0"/>
                  </a:lnTo>
                  <a:lnTo>
                    <a:pt x="930503" y="0"/>
                  </a:lnTo>
                  <a:lnTo>
                    <a:pt x="924026" y="0"/>
                  </a:lnTo>
                  <a:lnTo>
                    <a:pt x="924026" y="6350"/>
                  </a:lnTo>
                  <a:lnTo>
                    <a:pt x="924026" y="207886"/>
                  </a:lnTo>
                  <a:lnTo>
                    <a:pt x="924026" y="208280"/>
                  </a:lnTo>
                  <a:lnTo>
                    <a:pt x="699490" y="208280"/>
                  </a:lnTo>
                  <a:lnTo>
                    <a:pt x="699490" y="207886"/>
                  </a:lnTo>
                  <a:lnTo>
                    <a:pt x="699490" y="6350"/>
                  </a:lnTo>
                  <a:lnTo>
                    <a:pt x="924026" y="6350"/>
                  </a:lnTo>
                  <a:lnTo>
                    <a:pt x="924026" y="0"/>
                  </a:lnTo>
                  <a:lnTo>
                    <a:pt x="699490" y="0"/>
                  </a:lnTo>
                  <a:lnTo>
                    <a:pt x="693026" y="0"/>
                  </a:lnTo>
                  <a:lnTo>
                    <a:pt x="693026" y="6350"/>
                  </a:lnTo>
                  <a:lnTo>
                    <a:pt x="693026" y="207886"/>
                  </a:lnTo>
                  <a:lnTo>
                    <a:pt x="693026" y="208280"/>
                  </a:lnTo>
                  <a:lnTo>
                    <a:pt x="468490" y="208280"/>
                  </a:lnTo>
                  <a:lnTo>
                    <a:pt x="468490" y="207886"/>
                  </a:lnTo>
                  <a:lnTo>
                    <a:pt x="468490" y="6350"/>
                  </a:lnTo>
                  <a:lnTo>
                    <a:pt x="693026" y="6350"/>
                  </a:lnTo>
                  <a:lnTo>
                    <a:pt x="693026" y="0"/>
                  </a:lnTo>
                  <a:lnTo>
                    <a:pt x="468490" y="0"/>
                  </a:lnTo>
                  <a:lnTo>
                    <a:pt x="462013" y="0"/>
                  </a:lnTo>
                  <a:lnTo>
                    <a:pt x="462013" y="6350"/>
                  </a:lnTo>
                  <a:lnTo>
                    <a:pt x="462013" y="207886"/>
                  </a:lnTo>
                  <a:lnTo>
                    <a:pt x="462013" y="208280"/>
                  </a:lnTo>
                  <a:lnTo>
                    <a:pt x="237477" y="208280"/>
                  </a:lnTo>
                  <a:lnTo>
                    <a:pt x="237477" y="207886"/>
                  </a:lnTo>
                  <a:lnTo>
                    <a:pt x="237477" y="6350"/>
                  </a:lnTo>
                  <a:lnTo>
                    <a:pt x="462013" y="6350"/>
                  </a:lnTo>
                  <a:lnTo>
                    <a:pt x="462013" y="0"/>
                  </a:lnTo>
                  <a:lnTo>
                    <a:pt x="237477" y="0"/>
                  </a:lnTo>
                  <a:lnTo>
                    <a:pt x="231013" y="0"/>
                  </a:lnTo>
                  <a:lnTo>
                    <a:pt x="231013" y="6350"/>
                  </a:lnTo>
                  <a:lnTo>
                    <a:pt x="231013" y="207886"/>
                  </a:lnTo>
                  <a:lnTo>
                    <a:pt x="231013" y="208280"/>
                  </a:lnTo>
                  <a:lnTo>
                    <a:pt x="6477" y="208280"/>
                  </a:lnTo>
                  <a:lnTo>
                    <a:pt x="6477" y="6350"/>
                  </a:lnTo>
                  <a:lnTo>
                    <a:pt x="231013" y="6350"/>
                  </a:lnTo>
                  <a:lnTo>
                    <a:pt x="231013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208280"/>
                  </a:lnTo>
                  <a:lnTo>
                    <a:pt x="0" y="214630"/>
                  </a:lnTo>
                  <a:lnTo>
                    <a:pt x="231013" y="214630"/>
                  </a:lnTo>
                  <a:lnTo>
                    <a:pt x="237477" y="214630"/>
                  </a:lnTo>
                  <a:lnTo>
                    <a:pt x="4164914" y="214630"/>
                  </a:lnTo>
                  <a:lnTo>
                    <a:pt x="4164914" y="208280"/>
                  </a:lnTo>
                  <a:lnTo>
                    <a:pt x="3933787" y="208280"/>
                  </a:lnTo>
                  <a:lnTo>
                    <a:pt x="3933787" y="6350"/>
                  </a:lnTo>
                  <a:lnTo>
                    <a:pt x="4164914" y="6350"/>
                  </a:lnTo>
                  <a:lnTo>
                    <a:pt x="4164914" y="0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9013" y="3136581"/>
              <a:ext cx="5782310" cy="422909"/>
            </a:xfrm>
            <a:custGeom>
              <a:avLst/>
              <a:gdLst/>
              <a:ahLst/>
              <a:cxnLst/>
              <a:rect l="l" t="t" r="r" b="b"/>
              <a:pathLst>
                <a:path w="5782310" h="422910">
                  <a:moveTo>
                    <a:pt x="2547607" y="208280"/>
                  </a:moveTo>
                  <a:lnTo>
                    <a:pt x="2316607" y="208280"/>
                  </a:lnTo>
                  <a:lnTo>
                    <a:pt x="2310130" y="208280"/>
                  </a:lnTo>
                  <a:lnTo>
                    <a:pt x="2085594" y="208280"/>
                  </a:lnTo>
                  <a:lnTo>
                    <a:pt x="2079129" y="208280"/>
                  </a:lnTo>
                  <a:lnTo>
                    <a:pt x="2079129" y="214630"/>
                  </a:lnTo>
                  <a:lnTo>
                    <a:pt x="2079129" y="416039"/>
                  </a:lnTo>
                  <a:lnTo>
                    <a:pt x="2079129" y="416560"/>
                  </a:lnTo>
                  <a:lnTo>
                    <a:pt x="1854593" y="416560"/>
                  </a:lnTo>
                  <a:lnTo>
                    <a:pt x="1854593" y="416039"/>
                  </a:lnTo>
                  <a:lnTo>
                    <a:pt x="1854593" y="214630"/>
                  </a:lnTo>
                  <a:lnTo>
                    <a:pt x="2079129" y="214630"/>
                  </a:lnTo>
                  <a:lnTo>
                    <a:pt x="2079129" y="208280"/>
                  </a:lnTo>
                  <a:lnTo>
                    <a:pt x="1854593" y="208280"/>
                  </a:lnTo>
                  <a:lnTo>
                    <a:pt x="1848116" y="208280"/>
                  </a:lnTo>
                  <a:lnTo>
                    <a:pt x="1848116" y="214630"/>
                  </a:lnTo>
                  <a:lnTo>
                    <a:pt x="1848116" y="416039"/>
                  </a:lnTo>
                  <a:lnTo>
                    <a:pt x="1848116" y="416560"/>
                  </a:lnTo>
                  <a:lnTo>
                    <a:pt x="1623580" y="416560"/>
                  </a:lnTo>
                  <a:lnTo>
                    <a:pt x="1623580" y="416039"/>
                  </a:lnTo>
                  <a:lnTo>
                    <a:pt x="1623580" y="214630"/>
                  </a:lnTo>
                  <a:lnTo>
                    <a:pt x="1848116" y="214630"/>
                  </a:lnTo>
                  <a:lnTo>
                    <a:pt x="1848116" y="208280"/>
                  </a:lnTo>
                  <a:lnTo>
                    <a:pt x="1623580" y="208280"/>
                  </a:lnTo>
                  <a:lnTo>
                    <a:pt x="1617116" y="208280"/>
                  </a:lnTo>
                  <a:lnTo>
                    <a:pt x="1617116" y="214630"/>
                  </a:lnTo>
                  <a:lnTo>
                    <a:pt x="1617116" y="416039"/>
                  </a:lnTo>
                  <a:lnTo>
                    <a:pt x="1617116" y="416560"/>
                  </a:lnTo>
                  <a:lnTo>
                    <a:pt x="1392580" y="416560"/>
                  </a:lnTo>
                  <a:lnTo>
                    <a:pt x="1392580" y="416039"/>
                  </a:lnTo>
                  <a:lnTo>
                    <a:pt x="1392694" y="214630"/>
                  </a:lnTo>
                  <a:lnTo>
                    <a:pt x="1617116" y="214630"/>
                  </a:lnTo>
                  <a:lnTo>
                    <a:pt x="1617116" y="208280"/>
                  </a:lnTo>
                  <a:lnTo>
                    <a:pt x="1392707" y="208280"/>
                  </a:lnTo>
                  <a:lnTo>
                    <a:pt x="1386103" y="208280"/>
                  </a:lnTo>
                  <a:lnTo>
                    <a:pt x="1386103" y="214630"/>
                  </a:lnTo>
                  <a:lnTo>
                    <a:pt x="1386103" y="416039"/>
                  </a:lnTo>
                  <a:lnTo>
                    <a:pt x="1386103" y="416560"/>
                  </a:lnTo>
                  <a:lnTo>
                    <a:pt x="1161643" y="416560"/>
                  </a:lnTo>
                  <a:lnTo>
                    <a:pt x="1161567" y="416039"/>
                  </a:lnTo>
                  <a:lnTo>
                    <a:pt x="1161643" y="214630"/>
                  </a:lnTo>
                  <a:lnTo>
                    <a:pt x="1386103" y="214630"/>
                  </a:lnTo>
                  <a:lnTo>
                    <a:pt x="1386103" y="208280"/>
                  </a:lnTo>
                  <a:lnTo>
                    <a:pt x="1161643" y="208280"/>
                  </a:lnTo>
                  <a:lnTo>
                    <a:pt x="1155166" y="208280"/>
                  </a:lnTo>
                  <a:lnTo>
                    <a:pt x="1155166" y="214630"/>
                  </a:lnTo>
                  <a:lnTo>
                    <a:pt x="1155166" y="416039"/>
                  </a:lnTo>
                  <a:lnTo>
                    <a:pt x="1155166" y="416560"/>
                  </a:lnTo>
                  <a:lnTo>
                    <a:pt x="930567" y="416560"/>
                  </a:lnTo>
                  <a:lnTo>
                    <a:pt x="930567" y="214630"/>
                  </a:lnTo>
                  <a:lnTo>
                    <a:pt x="1155166" y="214630"/>
                  </a:lnTo>
                  <a:lnTo>
                    <a:pt x="1155166" y="208280"/>
                  </a:lnTo>
                  <a:lnTo>
                    <a:pt x="930503" y="208280"/>
                  </a:lnTo>
                  <a:lnTo>
                    <a:pt x="924026" y="208280"/>
                  </a:lnTo>
                  <a:lnTo>
                    <a:pt x="924026" y="214630"/>
                  </a:lnTo>
                  <a:lnTo>
                    <a:pt x="924026" y="416039"/>
                  </a:lnTo>
                  <a:lnTo>
                    <a:pt x="924026" y="416560"/>
                  </a:lnTo>
                  <a:lnTo>
                    <a:pt x="699490" y="416560"/>
                  </a:lnTo>
                  <a:lnTo>
                    <a:pt x="699490" y="416039"/>
                  </a:lnTo>
                  <a:lnTo>
                    <a:pt x="699490" y="214630"/>
                  </a:lnTo>
                  <a:lnTo>
                    <a:pt x="924026" y="214630"/>
                  </a:lnTo>
                  <a:lnTo>
                    <a:pt x="924026" y="208280"/>
                  </a:lnTo>
                  <a:lnTo>
                    <a:pt x="699490" y="208280"/>
                  </a:lnTo>
                  <a:lnTo>
                    <a:pt x="693026" y="208280"/>
                  </a:lnTo>
                  <a:lnTo>
                    <a:pt x="693026" y="214630"/>
                  </a:lnTo>
                  <a:lnTo>
                    <a:pt x="693026" y="416039"/>
                  </a:lnTo>
                  <a:lnTo>
                    <a:pt x="693026" y="416560"/>
                  </a:lnTo>
                  <a:lnTo>
                    <a:pt x="468490" y="416560"/>
                  </a:lnTo>
                  <a:lnTo>
                    <a:pt x="468490" y="416039"/>
                  </a:lnTo>
                  <a:lnTo>
                    <a:pt x="468490" y="214630"/>
                  </a:lnTo>
                  <a:lnTo>
                    <a:pt x="693026" y="214630"/>
                  </a:lnTo>
                  <a:lnTo>
                    <a:pt x="693026" y="208280"/>
                  </a:lnTo>
                  <a:lnTo>
                    <a:pt x="468490" y="208280"/>
                  </a:lnTo>
                  <a:lnTo>
                    <a:pt x="462013" y="208280"/>
                  </a:lnTo>
                  <a:lnTo>
                    <a:pt x="462013" y="214630"/>
                  </a:lnTo>
                  <a:lnTo>
                    <a:pt x="462013" y="416039"/>
                  </a:lnTo>
                  <a:lnTo>
                    <a:pt x="462013" y="416560"/>
                  </a:lnTo>
                  <a:lnTo>
                    <a:pt x="237477" y="416560"/>
                  </a:lnTo>
                  <a:lnTo>
                    <a:pt x="237477" y="416039"/>
                  </a:lnTo>
                  <a:lnTo>
                    <a:pt x="237477" y="214630"/>
                  </a:lnTo>
                  <a:lnTo>
                    <a:pt x="462013" y="214630"/>
                  </a:lnTo>
                  <a:lnTo>
                    <a:pt x="462013" y="208280"/>
                  </a:lnTo>
                  <a:lnTo>
                    <a:pt x="237477" y="208280"/>
                  </a:lnTo>
                  <a:lnTo>
                    <a:pt x="231013" y="208280"/>
                  </a:lnTo>
                  <a:lnTo>
                    <a:pt x="231013" y="214630"/>
                  </a:lnTo>
                  <a:lnTo>
                    <a:pt x="231013" y="416039"/>
                  </a:lnTo>
                  <a:lnTo>
                    <a:pt x="231013" y="416560"/>
                  </a:lnTo>
                  <a:lnTo>
                    <a:pt x="6477" y="416560"/>
                  </a:lnTo>
                  <a:lnTo>
                    <a:pt x="6477" y="214630"/>
                  </a:lnTo>
                  <a:lnTo>
                    <a:pt x="231013" y="214630"/>
                  </a:lnTo>
                  <a:lnTo>
                    <a:pt x="231013" y="208280"/>
                  </a:lnTo>
                  <a:lnTo>
                    <a:pt x="0" y="208280"/>
                  </a:lnTo>
                  <a:lnTo>
                    <a:pt x="0" y="214630"/>
                  </a:lnTo>
                  <a:lnTo>
                    <a:pt x="0" y="416560"/>
                  </a:lnTo>
                  <a:lnTo>
                    <a:pt x="0" y="422910"/>
                  </a:lnTo>
                  <a:lnTo>
                    <a:pt x="231013" y="422910"/>
                  </a:lnTo>
                  <a:lnTo>
                    <a:pt x="237477" y="422910"/>
                  </a:lnTo>
                  <a:lnTo>
                    <a:pt x="2316607" y="422910"/>
                  </a:lnTo>
                  <a:lnTo>
                    <a:pt x="2316607" y="416560"/>
                  </a:lnTo>
                  <a:lnTo>
                    <a:pt x="2085594" y="416560"/>
                  </a:lnTo>
                  <a:lnTo>
                    <a:pt x="2085594" y="416039"/>
                  </a:lnTo>
                  <a:lnTo>
                    <a:pt x="2085594" y="214630"/>
                  </a:lnTo>
                  <a:lnTo>
                    <a:pt x="2310130" y="214630"/>
                  </a:lnTo>
                  <a:lnTo>
                    <a:pt x="2310130" y="416039"/>
                  </a:lnTo>
                  <a:lnTo>
                    <a:pt x="2316607" y="416039"/>
                  </a:lnTo>
                  <a:lnTo>
                    <a:pt x="2316607" y="214630"/>
                  </a:lnTo>
                  <a:lnTo>
                    <a:pt x="2547607" y="214630"/>
                  </a:lnTo>
                  <a:lnTo>
                    <a:pt x="2547607" y="208280"/>
                  </a:lnTo>
                  <a:close/>
                </a:path>
                <a:path w="5782310" h="422910">
                  <a:moveTo>
                    <a:pt x="5781700" y="0"/>
                  </a:moveTo>
                  <a:lnTo>
                    <a:pt x="5550700" y="0"/>
                  </a:lnTo>
                  <a:lnTo>
                    <a:pt x="5544223" y="0"/>
                  </a:lnTo>
                  <a:lnTo>
                    <a:pt x="5544223" y="6350"/>
                  </a:lnTo>
                  <a:lnTo>
                    <a:pt x="5544223" y="207886"/>
                  </a:lnTo>
                  <a:lnTo>
                    <a:pt x="5544223" y="208280"/>
                  </a:lnTo>
                  <a:lnTo>
                    <a:pt x="5319687" y="208280"/>
                  </a:lnTo>
                  <a:lnTo>
                    <a:pt x="5319687" y="207886"/>
                  </a:lnTo>
                  <a:lnTo>
                    <a:pt x="5319687" y="6350"/>
                  </a:lnTo>
                  <a:lnTo>
                    <a:pt x="5544223" y="6350"/>
                  </a:lnTo>
                  <a:lnTo>
                    <a:pt x="5544223" y="0"/>
                  </a:lnTo>
                  <a:lnTo>
                    <a:pt x="5319687" y="0"/>
                  </a:lnTo>
                  <a:lnTo>
                    <a:pt x="5313223" y="0"/>
                  </a:lnTo>
                  <a:lnTo>
                    <a:pt x="5313223" y="6350"/>
                  </a:lnTo>
                  <a:lnTo>
                    <a:pt x="5313223" y="207886"/>
                  </a:lnTo>
                  <a:lnTo>
                    <a:pt x="5313223" y="208280"/>
                  </a:lnTo>
                  <a:lnTo>
                    <a:pt x="5088687" y="208280"/>
                  </a:lnTo>
                  <a:lnTo>
                    <a:pt x="5088687" y="6350"/>
                  </a:lnTo>
                  <a:lnTo>
                    <a:pt x="5313223" y="6350"/>
                  </a:lnTo>
                  <a:lnTo>
                    <a:pt x="5313223" y="0"/>
                  </a:lnTo>
                  <a:lnTo>
                    <a:pt x="5088496" y="0"/>
                  </a:lnTo>
                  <a:lnTo>
                    <a:pt x="5082210" y="0"/>
                  </a:lnTo>
                  <a:lnTo>
                    <a:pt x="5082210" y="6350"/>
                  </a:lnTo>
                  <a:lnTo>
                    <a:pt x="5082210" y="207886"/>
                  </a:lnTo>
                  <a:lnTo>
                    <a:pt x="5082210" y="208280"/>
                  </a:lnTo>
                  <a:lnTo>
                    <a:pt x="4857585" y="208280"/>
                  </a:lnTo>
                  <a:lnTo>
                    <a:pt x="4857585" y="6350"/>
                  </a:lnTo>
                  <a:lnTo>
                    <a:pt x="5082210" y="6350"/>
                  </a:lnTo>
                  <a:lnTo>
                    <a:pt x="5082210" y="0"/>
                  </a:lnTo>
                  <a:lnTo>
                    <a:pt x="4857483" y="0"/>
                  </a:lnTo>
                  <a:lnTo>
                    <a:pt x="4851006" y="0"/>
                  </a:lnTo>
                  <a:lnTo>
                    <a:pt x="4851006" y="6350"/>
                  </a:lnTo>
                  <a:lnTo>
                    <a:pt x="4851006" y="207886"/>
                  </a:lnTo>
                  <a:lnTo>
                    <a:pt x="4851006" y="208280"/>
                  </a:lnTo>
                  <a:lnTo>
                    <a:pt x="4626673" y="208280"/>
                  </a:lnTo>
                  <a:lnTo>
                    <a:pt x="4626572" y="207886"/>
                  </a:lnTo>
                  <a:lnTo>
                    <a:pt x="4626673" y="6350"/>
                  </a:lnTo>
                  <a:lnTo>
                    <a:pt x="4851006" y="6350"/>
                  </a:lnTo>
                  <a:lnTo>
                    <a:pt x="4851006" y="0"/>
                  </a:lnTo>
                  <a:lnTo>
                    <a:pt x="4626673" y="0"/>
                  </a:lnTo>
                  <a:lnTo>
                    <a:pt x="4620196" y="0"/>
                  </a:lnTo>
                  <a:lnTo>
                    <a:pt x="4620196" y="6350"/>
                  </a:lnTo>
                  <a:lnTo>
                    <a:pt x="4620196" y="207886"/>
                  </a:lnTo>
                  <a:lnTo>
                    <a:pt x="4620196" y="208280"/>
                  </a:lnTo>
                  <a:lnTo>
                    <a:pt x="4395673" y="208280"/>
                  </a:lnTo>
                  <a:lnTo>
                    <a:pt x="4395660" y="207886"/>
                  </a:lnTo>
                  <a:lnTo>
                    <a:pt x="4395902" y="6350"/>
                  </a:lnTo>
                  <a:lnTo>
                    <a:pt x="4620196" y="6350"/>
                  </a:lnTo>
                  <a:lnTo>
                    <a:pt x="4620196" y="0"/>
                  </a:lnTo>
                  <a:lnTo>
                    <a:pt x="4395914" y="0"/>
                  </a:lnTo>
                  <a:lnTo>
                    <a:pt x="4389196" y="0"/>
                  </a:lnTo>
                  <a:lnTo>
                    <a:pt x="4389196" y="6350"/>
                  </a:lnTo>
                  <a:lnTo>
                    <a:pt x="4389196" y="207886"/>
                  </a:lnTo>
                  <a:lnTo>
                    <a:pt x="4389196" y="208280"/>
                  </a:lnTo>
                  <a:lnTo>
                    <a:pt x="4164914" y="208280"/>
                  </a:lnTo>
                  <a:lnTo>
                    <a:pt x="4164787" y="208280"/>
                  </a:lnTo>
                  <a:lnTo>
                    <a:pt x="4164787" y="207886"/>
                  </a:lnTo>
                  <a:lnTo>
                    <a:pt x="4164914" y="207886"/>
                  </a:lnTo>
                  <a:lnTo>
                    <a:pt x="4164914" y="6350"/>
                  </a:lnTo>
                  <a:lnTo>
                    <a:pt x="4389196" y="6350"/>
                  </a:lnTo>
                  <a:lnTo>
                    <a:pt x="4389196" y="0"/>
                  </a:lnTo>
                  <a:lnTo>
                    <a:pt x="4158450" y="0"/>
                  </a:lnTo>
                  <a:lnTo>
                    <a:pt x="4158450" y="6197"/>
                  </a:lnTo>
                  <a:lnTo>
                    <a:pt x="4158450" y="6350"/>
                  </a:lnTo>
                  <a:lnTo>
                    <a:pt x="4158450" y="207886"/>
                  </a:lnTo>
                  <a:lnTo>
                    <a:pt x="4158450" y="208280"/>
                  </a:lnTo>
                  <a:lnTo>
                    <a:pt x="3927183" y="208280"/>
                  </a:lnTo>
                  <a:lnTo>
                    <a:pt x="3927183" y="214630"/>
                  </a:lnTo>
                  <a:lnTo>
                    <a:pt x="4158450" y="214630"/>
                  </a:lnTo>
                  <a:lnTo>
                    <a:pt x="4164914" y="214630"/>
                  </a:lnTo>
                  <a:lnTo>
                    <a:pt x="5781700" y="214630"/>
                  </a:lnTo>
                  <a:lnTo>
                    <a:pt x="5781700" y="208280"/>
                  </a:lnTo>
                  <a:lnTo>
                    <a:pt x="5550700" y="208280"/>
                  </a:lnTo>
                  <a:lnTo>
                    <a:pt x="5550700" y="207886"/>
                  </a:lnTo>
                  <a:lnTo>
                    <a:pt x="5550700" y="6350"/>
                  </a:lnTo>
                  <a:lnTo>
                    <a:pt x="5775236" y="6350"/>
                  </a:lnTo>
                  <a:lnTo>
                    <a:pt x="5775236" y="207886"/>
                  </a:lnTo>
                  <a:lnTo>
                    <a:pt x="5781700" y="207886"/>
                  </a:lnTo>
                  <a:lnTo>
                    <a:pt x="5781700" y="6350"/>
                  </a:lnTo>
                  <a:lnTo>
                    <a:pt x="5781700" y="6197"/>
                  </a:lnTo>
                  <a:lnTo>
                    <a:pt x="5781700" y="0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013" y="3344862"/>
              <a:ext cx="5782310" cy="422909"/>
            </a:xfrm>
            <a:custGeom>
              <a:avLst/>
              <a:gdLst/>
              <a:ahLst/>
              <a:cxnLst/>
              <a:rect l="l" t="t" r="r" b="b"/>
              <a:pathLst>
                <a:path w="5782310" h="422910">
                  <a:moveTo>
                    <a:pt x="699490" y="208280"/>
                  </a:moveTo>
                  <a:lnTo>
                    <a:pt x="468490" y="208280"/>
                  </a:lnTo>
                  <a:lnTo>
                    <a:pt x="462013" y="208280"/>
                  </a:lnTo>
                  <a:lnTo>
                    <a:pt x="462013" y="214630"/>
                  </a:lnTo>
                  <a:lnTo>
                    <a:pt x="462013" y="415290"/>
                  </a:lnTo>
                  <a:lnTo>
                    <a:pt x="237477" y="415290"/>
                  </a:lnTo>
                  <a:lnTo>
                    <a:pt x="237477" y="214630"/>
                  </a:lnTo>
                  <a:lnTo>
                    <a:pt x="462013" y="214630"/>
                  </a:lnTo>
                  <a:lnTo>
                    <a:pt x="462013" y="208280"/>
                  </a:lnTo>
                  <a:lnTo>
                    <a:pt x="237477" y="208280"/>
                  </a:lnTo>
                  <a:lnTo>
                    <a:pt x="231013" y="208280"/>
                  </a:lnTo>
                  <a:lnTo>
                    <a:pt x="231013" y="214630"/>
                  </a:lnTo>
                  <a:lnTo>
                    <a:pt x="231013" y="415290"/>
                  </a:lnTo>
                  <a:lnTo>
                    <a:pt x="6477" y="415290"/>
                  </a:lnTo>
                  <a:lnTo>
                    <a:pt x="6477" y="214630"/>
                  </a:lnTo>
                  <a:lnTo>
                    <a:pt x="231013" y="214630"/>
                  </a:lnTo>
                  <a:lnTo>
                    <a:pt x="231013" y="208280"/>
                  </a:lnTo>
                  <a:lnTo>
                    <a:pt x="0" y="208280"/>
                  </a:lnTo>
                  <a:lnTo>
                    <a:pt x="0" y="214630"/>
                  </a:lnTo>
                  <a:lnTo>
                    <a:pt x="0" y="415290"/>
                  </a:lnTo>
                  <a:lnTo>
                    <a:pt x="0" y="422910"/>
                  </a:lnTo>
                  <a:lnTo>
                    <a:pt x="231013" y="422910"/>
                  </a:lnTo>
                  <a:lnTo>
                    <a:pt x="237477" y="422910"/>
                  </a:lnTo>
                  <a:lnTo>
                    <a:pt x="462013" y="422910"/>
                  </a:lnTo>
                  <a:lnTo>
                    <a:pt x="468490" y="422910"/>
                  </a:lnTo>
                  <a:lnTo>
                    <a:pt x="699490" y="422910"/>
                  </a:lnTo>
                  <a:lnTo>
                    <a:pt x="699490" y="415290"/>
                  </a:lnTo>
                  <a:lnTo>
                    <a:pt x="468490" y="415290"/>
                  </a:lnTo>
                  <a:lnTo>
                    <a:pt x="468490" y="214630"/>
                  </a:lnTo>
                  <a:lnTo>
                    <a:pt x="699490" y="214630"/>
                  </a:lnTo>
                  <a:lnTo>
                    <a:pt x="699490" y="208280"/>
                  </a:lnTo>
                  <a:close/>
                </a:path>
                <a:path w="5782310" h="422910">
                  <a:moveTo>
                    <a:pt x="5781700" y="0"/>
                  </a:moveTo>
                  <a:lnTo>
                    <a:pt x="5550700" y="0"/>
                  </a:lnTo>
                  <a:lnTo>
                    <a:pt x="5544223" y="0"/>
                  </a:lnTo>
                  <a:lnTo>
                    <a:pt x="5544223" y="6350"/>
                  </a:lnTo>
                  <a:lnTo>
                    <a:pt x="5544223" y="207759"/>
                  </a:lnTo>
                  <a:lnTo>
                    <a:pt x="5544223" y="208280"/>
                  </a:lnTo>
                  <a:lnTo>
                    <a:pt x="5319687" y="208280"/>
                  </a:lnTo>
                  <a:lnTo>
                    <a:pt x="5319687" y="207759"/>
                  </a:lnTo>
                  <a:lnTo>
                    <a:pt x="5319687" y="6350"/>
                  </a:lnTo>
                  <a:lnTo>
                    <a:pt x="5544223" y="6350"/>
                  </a:lnTo>
                  <a:lnTo>
                    <a:pt x="5544223" y="0"/>
                  </a:lnTo>
                  <a:lnTo>
                    <a:pt x="5319687" y="0"/>
                  </a:lnTo>
                  <a:lnTo>
                    <a:pt x="5313223" y="0"/>
                  </a:lnTo>
                  <a:lnTo>
                    <a:pt x="5313223" y="6350"/>
                  </a:lnTo>
                  <a:lnTo>
                    <a:pt x="5313223" y="207759"/>
                  </a:lnTo>
                  <a:lnTo>
                    <a:pt x="5313223" y="208280"/>
                  </a:lnTo>
                  <a:lnTo>
                    <a:pt x="5088687" y="208280"/>
                  </a:lnTo>
                  <a:lnTo>
                    <a:pt x="5088687" y="6350"/>
                  </a:lnTo>
                  <a:lnTo>
                    <a:pt x="5313223" y="6350"/>
                  </a:lnTo>
                  <a:lnTo>
                    <a:pt x="5313223" y="0"/>
                  </a:lnTo>
                  <a:lnTo>
                    <a:pt x="5088496" y="0"/>
                  </a:lnTo>
                  <a:lnTo>
                    <a:pt x="5082210" y="0"/>
                  </a:lnTo>
                  <a:lnTo>
                    <a:pt x="5082210" y="6350"/>
                  </a:lnTo>
                  <a:lnTo>
                    <a:pt x="5082210" y="207759"/>
                  </a:lnTo>
                  <a:lnTo>
                    <a:pt x="5082210" y="208280"/>
                  </a:lnTo>
                  <a:lnTo>
                    <a:pt x="4857585" y="208280"/>
                  </a:lnTo>
                  <a:lnTo>
                    <a:pt x="4857585" y="6350"/>
                  </a:lnTo>
                  <a:lnTo>
                    <a:pt x="5082210" y="6350"/>
                  </a:lnTo>
                  <a:lnTo>
                    <a:pt x="5082210" y="0"/>
                  </a:lnTo>
                  <a:lnTo>
                    <a:pt x="4857483" y="0"/>
                  </a:lnTo>
                  <a:lnTo>
                    <a:pt x="4851006" y="0"/>
                  </a:lnTo>
                  <a:lnTo>
                    <a:pt x="4851006" y="6350"/>
                  </a:lnTo>
                  <a:lnTo>
                    <a:pt x="4851006" y="207759"/>
                  </a:lnTo>
                  <a:lnTo>
                    <a:pt x="4851006" y="208280"/>
                  </a:lnTo>
                  <a:lnTo>
                    <a:pt x="4626673" y="208280"/>
                  </a:lnTo>
                  <a:lnTo>
                    <a:pt x="4626572" y="207759"/>
                  </a:lnTo>
                  <a:lnTo>
                    <a:pt x="4626673" y="6350"/>
                  </a:lnTo>
                  <a:lnTo>
                    <a:pt x="4851006" y="6350"/>
                  </a:lnTo>
                  <a:lnTo>
                    <a:pt x="4851006" y="0"/>
                  </a:lnTo>
                  <a:lnTo>
                    <a:pt x="4626673" y="0"/>
                  </a:lnTo>
                  <a:lnTo>
                    <a:pt x="4620196" y="0"/>
                  </a:lnTo>
                  <a:lnTo>
                    <a:pt x="4620196" y="6350"/>
                  </a:lnTo>
                  <a:lnTo>
                    <a:pt x="4620196" y="207759"/>
                  </a:lnTo>
                  <a:lnTo>
                    <a:pt x="4620196" y="208280"/>
                  </a:lnTo>
                  <a:lnTo>
                    <a:pt x="4395673" y="208280"/>
                  </a:lnTo>
                  <a:lnTo>
                    <a:pt x="4395660" y="207759"/>
                  </a:lnTo>
                  <a:lnTo>
                    <a:pt x="4395902" y="6350"/>
                  </a:lnTo>
                  <a:lnTo>
                    <a:pt x="4620196" y="6350"/>
                  </a:lnTo>
                  <a:lnTo>
                    <a:pt x="4620196" y="0"/>
                  </a:lnTo>
                  <a:lnTo>
                    <a:pt x="4395914" y="0"/>
                  </a:lnTo>
                  <a:lnTo>
                    <a:pt x="4389196" y="0"/>
                  </a:lnTo>
                  <a:lnTo>
                    <a:pt x="4389196" y="6350"/>
                  </a:lnTo>
                  <a:lnTo>
                    <a:pt x="4389196" y="207759"/>
                  </a:lnTo>
                  <a:lnTo>
                    <a:pt x="4389196" y="208280"/>
                  </a:lnTo>
                  <a:lnTo>
                    <a:pt x="4164914" y="208280"/>
                  </a:lnTo>
                  <a:lnTo>
                    <a:pt x="4164787" y="208280"/>
                  </a:lnTo>
                  <a:lnTo>
                    <a:pt x="4164787" y="207759"/>
                  </a:lnTo>
                  <a:lnTo>
                    <a:pt x="4164914" y="207759"/>
                  </a:lnTo>
                  <a:lnTo>
                    <a:pt x="4164914" y="6350"/>
                  </a:lnTo>
                  <a:lnTo>
                    <a:pt x="4389196" y="6350"/>
                  </a:lnTo>
                  <a:lnTo>
                    <a:pt x="4389196" y="0"/>
                  </a:lnTo>
                  <a:lnTo>
                    <a:pt x="4164914" y="0"/>
                  </a:lnTo>
                  <a:lnTo>
                    <a:pt x="4158450" y="0"/>
                  </a:lnTo>
                  <a:lnTo>
                    <a:pt x="4158450" y="6350"/>
                  </a:lnTo>
                  <a:lnTo>
                    <a:pt x="4158450" y="207759"/>
                  </a:lnTo>
                  <a:lnTo>
                    <a:pt x="4158450" y="208280"/>
                  </a:lnTo>
                  <a:lnTo>
                    <a:pt x="3933787" y="208280"/>
                  </a:lnTo>
                  <a:lnTo>
                    <a:pt x="3933787" y="6350"/>
                  </a:lnTo>
                  <a:lnTo>
                    <a:pt x="4158450" y="6350"/>
                  </a:lnTo>
                  <a:lnTo>
                    <a:pt x="4158450" y="0"/>
                  </a:lnTo>
                  <a:lnTo>
                    <a:pt x="3933647" y="0"/>
                  </a:lnTo>
                  <a:lnTo>
                    <a:pt x="3927183" y="0"/>
                  </a:lnTo>
                  <a:lnTo>
                    <a:pt x="3927183" y="6350"/>
                  </a:lnTo>
                  <a:lnTo>
                    <a:pt x="3927183" y="207759"/>
                  </a:lnTo>
                  <a:lnTo>
                    <a:pt x="3927183" y="208280"/>
                  </a:lnTo>
                  <a:lnTo>
                    <a:pt x="3702647" y="208280"/>
                  </a:lnTo>
                  <a:lnTo>
                    <a:pt x="3702647" y="207759"/>
                  </a:lnTo>
                  <a:lnTo>
                    <a:pt x="3702647" y="6350"/>
                  </a:lnTo>
                  <a:lnTo>
                    <a:pt x="3927183" y="6350"/>
                  </a:lnTo>
                  <a:lnTo>
                    <a:pt x="3927183" y="0"/>
                  </a:lnTo>
                  <a:lnTo>
                    <a:pt x="3702647" y="0"/>
                  </a:lnTo>
                  <a:lnTo>
                    <a:pt x="3696170" y="0"/>
                  </a:lnTo>
                  <a:lnTo>
                    <a:pt x="3696170" y="6350"/>
                  </a:lnTo>
                  <a:lnTo>
                    <a:pt x="3696170" y="207759"/>
                  </a:lnTo>
                  <a:lnTo>
                    <a:pt x="3696170" y="208280"/>
                  </a:lnTo>
                  <a:lnTo>
                    <a:pt x="3471634" y="208280"/>
                  </a:lnTo>
                  <a:lnTo>
                    <a:pt x="3471634" y="207759"/>
                  </a:lnTo>
                  <a:lnTo>
                    <a:pt x="3471634" y="6350"/>
                  </a:lnTo>
                  <a:lnTo>
                    <a:pt x="3696170" y="6350"/>
                  </a:lnTo>
                  <a:lnTo>
                    <a:pt x="3696170" y="0"/>
                  </a:lnTo>
                  <a:lnTo>
                    <a:pt x="3471634" y="0"/>
                  </a:lnTo>
                  <a:lnTo>
                    <a:pt x="3465169" y="0"/>
                  </a:lnTo>
                  <a:lnTo>
                    <a:pt x="3465169" y="6350"/>
                  </a:lnTo>
                  <a:lnTo>
                    <a:pt x="3465169" y="207759"/>
                  </a:lnTo>
                  <a:lnTo>
                    <a:pt x="3465169" y="208280"/>
                  </a:lnTo>
                  <a:lnTo>
                    <a:pt x="3240633" y="208280"/>
                  </a:lnTo>
                  <a:lnTo>
                    <a:pt x="3240633" y="207759"/>
                  </a:lnTo>
                  <a:lnTo>
                    <a:pt x="3240633" y="6350"/>
                  </a:lnTo>
                  <a:lnTo>
                    <a:pt x="3465169" y="6350"/>
                  </a:lnTo>
                  <a:lnTo>
                    <a:pt x="3465169" y="0"/>
                  </a:lnTo>
                  <a:lnTo>
                    <a:pt x="3240633" y="0"/>
                  </a:lnTo>
                  <a:lnTo>
                    <a:pt x="3234156" y="0"/>
                  </a:lnTo>
                  <a:lnTo>
                    <a:pt x="3234156" y="6350"/>
                  </a:lnTo>
                  <a:lnTo>
                    <a:pt x="3234156" y="207759"/>
                  </a:lnTo>
                  <a:lnTo>
                    <a:pt x="3234156" y="208280"/>
                  </a:lnTo>
                  <a:lnTo>
                    <a:pt x="3009620" y="208280"/>
                  </a:lnTo>
                  <a:lnTo>
                    <a:pt x="3009620" y="207759"/>
                  </a:lnTo>
                  <a:lnTo>
                    <a:pt x="3009620" y="6350"/>
                  </a:lnTo>
                  <a:lnTo>
                    <a:pt x="3234156" y="6350"/>
                  </a:lnTo>
                  <a:lnTo>
                    <a:pt x="3234156" y="0"/>
                  </a:lnTo>
                  <a:lnTo>
                    <a:pt x="3009620" y="0"/>
                  </a:lnTo>
                  <a:lnTo>
                    <a:pt x="3003156" y="0"/>
                  </a:lnTo>
                  <a:lnTo>
                    <a:pt x="3003156" y="6350"/>
                  </a:lnTo>
                  <a:lnTo>
                    <a:pt x="3003156" y="207759"/>
                  </a:lnTo>
                  <a:lnTo>
                    <a:pt x="3003156" y="208280"/>
                  </a:lnTo>
                  <a:lnTo>
                    <a:pt x="2778620" y="208280"/>
                  </a:lnTo>
                  <a:lnTo>
                    <a:pt x="2778620" y="207759"/>
                  </a:lnTo>
                  <a:lnTo>
                    <a:pt x="2778620" y="6350"/>
                  </a:lnTo>
                  <a:lnTo>
                    <a:pt x="3003156" y="6350"/>
                  </a:lnTo>
                  <a:lnTo>
                    <a:pt x="3003156" y="0"/>
                  </a:lnTo>
                  <a:lnTo>
                    <a:pt x="2778620" y="0"/>
                  </a:lnTo>
                  <a:lnTo>
                    <a:pt x="2772143" y="0"/>
                  </a:lnTo>
                  <a:lnTo>
                    <a:pt x="2772143" y="6350"/>
                  </a:lnTo>
                  <a:lnTo>
                    <a:pt x="2772143" y="207759"/>
                  </a:lnTo>
                  <a:lnTo>
                    <a:pt x="2772143" y="208280"/>
                  </a:lnTo>
                  <a:lnTo>
                    <a:pt x="2547607" y="208280"/>
                  </a:lnTo>
                  <a:lnTo>
                    <a:pt x="2547607" y="207759"/>
                  </a:lnTo>
                  <a:lnTo>
                    <a:pt x="2547607" y="6350"/>
                  </a:lnTo>
                  <a:lnTo>
                    <a:pt x="2772143" y="6350"/>
                  </a:lnTo>
                  <a:lnTo>
                    <a:pt x="2772143" y="0"/>
                  </a:lnTo>
                  <a:lnTo>
                    <a:pt x="2547607" y="0"/>
                  </a:lnTo>
                  <a:lnTo>
                    <a:pt x="2541143" y="0"/>
                  </a:lnTo>
                  <a:lnTo>
                    <a:pt x="2541143" y="6350"/>
                  </a:lnTo>
                  <a:lnTo>
                    <a:pt x="2541143" y="207759"/>
                  </a:lnTo>
                  <a:lnTo>
                    <a:pt x="2541143" y="208280"/>
                  </a:lnTo>
                  <a:lnTo>
                    <a:pt x="2316607" y="208280"/>
                  </a:lnTo>
                  <a:lnTo>
                    <a:pt x="2316607" y="6350"/>
                  </a:lnTo>
                  <a:lnTo>
                    <a:pt x="2541143" y="6350"/>
                  </a:lnTo>
                  <a:lnTo>
                    <a:pt x="2541143" y="0"/>
                  </a:lnTo>
                  <a:lnTo>
                    <a:pt x="2310130" y="0"/>
                  </a:lnTo>
                  <a:lnTo>
                    <a:pt x="2310130" y="6350"/>
                  </a:lnTo>
                  <a:lnTo>
                    <a:pt x="2310130" y="208280"/>
                  </a:lnTo>
                  <a:lnTo>
                    <a:pt x="2310130" y="214630"/>
                  </a:lnTo>
                  <a:lnTo>
                    <a:pt x="2541143" y="214630"/>
                  </a:lnTo>
                  <a:lnTo>
                    <a:pt x="2547607" y="214630"/>
                  </a:lnTo>
                  <a:lnTo>
                    <a:pt x="5781700" y="214630"/>
                  </a:lnTo>
                  <a:lnTo>
                    <a:pt x="5781700" y="208280"/>
                  </a:lnTo>
                  <a:lnTo>
                    <a:pt x="5550700" y="208280"/>
                  </a:lnTo>
                  <a:lnTo>
                    <a:pt x="5550700" y="207759"/>
                  </a:lnTo>
                  <a:lnTo>
                    <a:pt x="5550700" y="6350"/>
                  </a:lnTo>
                  <a:lnTo>
                    <a:pt x="5775236" y="6350"/>
                  </a:lnTo>
                  <a:lnTo>
                    <a:pt x="5775236" y="207759"/>
                  </a:lnTo>
                  <a:lnTo>
                    <a:pt x="5781700" y="207759"/>
                  </a:lnTo>
                  <a:lnTo>
                    <a:pt x="5781700" y="6350"/>
                  </a:lnTo>
                  <a:lnTo>
                    <a:pt x="5781700" y="6070"/>
                  </a:lnTo>
                  <a:lnTo>
                    <a:pt x="5781700" y="0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1026" y="3553142"/>
              <a:ext cx="4395470" cy="214629"/>
            </a:xfrm>
            <a:custGeom>
              <a:avLst/>
              <a:gdLst/>
              <a:ahLst/>
              <a:cxnLst/>
              <a:rect l="l" t="t" r="r" b="b"/>
              <a:pathLst>
                <a:path w="4395470" h="214629">
                  <a:moveTo>
                    <a:pt x="4395470" y="0"/>
                  </a:moveTo>
                  <a:lnTo>
                    <a:pt x="4164660" y="0"/>
                  </a:lnTo>
                  <a:lnTo>
                    <a:pt x="4158183" y="0"/>
                  </a:lnTo>
                  <a:lnTo>
                    <a:pt x="4158183" y="6350"/>
                  </a:lnTo>
                  <a:lnTo>
                    <a:pt x="4158183" y="207010"/>
                  </a:lnTo>
                  <a:lnTo>
                    <a:pt x="3933660" y="207010"/>
                  </a:lnTo>
                  <a:lnTo>
                    <a:pt x="3933888" y="6350"/>
                  </a:lnTo>
                  <a:lnTo>
                    <a:pt x="4158183" y="6350"/>
                  </a:lnTo>
                  <a:lnTo>
                    <a:pt x="4158183" y="0"/>
                  </a:lnTo>
                  <a:lnTo>
                    <a:pt x="3933901" y="0"/>
                  </a:lnTo>
                  <a:lnTo>
                    <a:pt x="3927183" y="0"/>
                  </a:lnTo>
                  <a:lnTo>
                    <a:pt x="3927183" y="6350"/>
                  </a:lnTo>
                  <a:lnTo>
                    <a:pt x="3927183" y="207010"/>
                  </a:lnTo>
                  <a:lnTo>
                    <a:pt x="3702901" y="207010"/>
                  </a:lnTo>
                  <a:lnTo>
                    <a:pt x="3702901" y="6350"/>
                  </a:lnTo>
                  <a:lnTo>
                    <a:pt x="3927183" y="6350"/>
                  </a:lnTo>
                  <a:lnTo>
                    <a:pt x="3927183" y="0"/>
                  </a:lnTo>
                  <a:lnTo>
                    <a:pt x="3702901" y="0"/>
                  </a:lnTo>
                  <a:lnTo>
                    <a:pt x="3696436" y="0"/>
                  </a:lnTo>
                  <a:lnTo>
                    <a:pt x="3696436" y="6350"/>
                  </a:lnTo>
                  <a:lnTo>
                    <a:pt x="3696436" y="207010"/>
                  </a:lnTo>
                  <a:lnTo>
                    <a:pt x="3471773" y="207010"/>
                  </a:lnTo>
                  <a:lnTo>
                    <a:pt x="3471773" y="6350"/>
                  </a:lnTo>
                  <a:lnTo>
                    <a:pt x="3696436" y="6350"/>
                  </a:lnTo>
                  <a:lnTo>
                    <a:pt x="3696436" y="0"/>
                  </a:lnTo>
                  <a:lnTo>
                    <a:pt x="3471634" y="0"/>
                  </a:lnTo>
                  <a:lnTo>
                    <a:pt x="3465169" y="0"/>
                  </a:lnTo>
                  <a:lnTo>
                    <a:pt x="3465169" y="6350"/>
                  </a:lnTo>
                  <a:lnTo>
                    <a:pt x="3465169" y="207010"/>
                  </a:lnTo>
                  <a:lnTo>
                    <a:pt x="3240633" y="207010"/>
                  </a:lnTo>
                  <a:lnTo>
                    <a:pt x="3240633" y="6350"/>
                  </a:lnTo>
                  <a:lnTo>
                    <a:pt x="3465169" y="6350"/>
                  </a:lnTo>
                  <a:lnTo>
                    <a:pt x="3465169" y="0"/>
                  </a:lnTo>
                  <a:lnTo>
                    <a:pt x="3240633" y="0"/>
                  </a:lnTo>
                  <a:lnTo>
                    <a:pt x="3234156" y="0"/>
                  </a:lnTo>
                  <a:lnTo>
                    <a:pt x="3234156" y="6350"/>
                  </a:lnTo>
                  <a:lnTo>
                    <a:pt x="3234156" y="207010"/>
                  </a:lnTo>
                  <a:lnTo>
                    <a:pt x="3009620" y="207010"/>
                  </a:lnTo>
                  <a:lnTo>
                    <a:pt x="3009620" y="6350"/>
                  </a:lnTo>
                  <a:lnTo>
                    <a:pt x="3234156" y="6350"/>
                  </a:lnTo>
                  <a:lnTo>
                    <a:pt x="3234156" y="0"/>
                  </a:lnTo>
                  <a:lnTo>
                    <a:pt x="3009620" y="0"/>
                  </a:lnTo>
                  <a:lnTo>
                    <a:pt x="3003156" y="0"/>
                  </a:lnTo>
                  <a:lnTo>
                    <a:pt x="3003156" y="6350"/>
                  </a:lnTo>
                  <a:lnTo>
                    <a:pt x="3003156" y="207010"/>
                  </a:lnTo>
                  <a:lnTo>
                    <a:pt x="2778620" y="207010"/>
                  </a:lnTo>
                  <a:lnTo>
                    <a:pt x="2778620" y="6350"/>
                  </a:lnTo>
                  <a:lnTo>
                    <a:pt x="3003156" y="6350"/>
                  </a:lnTo>
                  <a:lnTo>
                    <a:pt x="3003156" y="0"/>
                  </a:lnTo>
                  <a:lnTo>
                    <a:pt x="2778620" y="0"/>
                  </a:lnTo>
                  <a:lnTo>
                    <a:pt x="2772143" y="0"/>
                  </a:lnTo>
                  <a:lnTo>
                    <a:pt x="2772143" y="6350"/>
                  </a:lnTo>
                  <a:lnTo>
                    <a:pt x="2772143" y="207010"/>
                  </a:lnTo>
                  <a:lnTo>
                    <a:pt x="2547607" y="207010"/>
                  </a:lnTo>
                  <a:lnTo>
                    <a:pt x="2547607" y="6350"/>
                  </a:lnTo>
                  <a:lnTo>
                    <a:pt x="2772143" y="6350"/>
                  </a:lnTo>
                  <a:lnTo>
                    <a:pt x="2772143" y="0"/>
                  </a:lnTo>
                  <a:lnTo>
                    <a:pt x="2547607" y="0"/>
                  </a:lnTo>
                  <a:lnTo>
                    <a:pt x="2541143" y="0"/>
                  </a:lnTo>
                  <a:lnTo>
                    <a:pt x="2541143" y="6350"/>
                  </a:lnTo>
                  <a:lnTo>
                    <a:pt x="2541143" y="207010"/>
                  </a:lnTo>
                  <a:lnTo>
                    <a:pt x="2316607" y="207010"/>
                  </a:lnTo>
                  <a:lnTo>
                    <a:pt x="2316607" y="6350"/>
                  </a:lnTo>
                  <a:lnTo>
                    <a:pt x="2541143" y="6350"/>
                  </a:lnTo>
                  <a:lnTo>
                    <a:pt x="2541143" y="0"/>
                  </a:lnTo>
                  <a:lnTo>
                    <a:pt x="2316607" y="0"/>
                  </a:lnTo>
                  <a:lnTo>
                    <a:pt x="2310130" y="0"/>
                  </a:lnTo>
                  <a:lnTo>
                    <a:pt x="2310130" y="6350"/>
                  </a:lnTo>
                  <a:lnTo>
                    <a:pt x="2310130" y="207010"/>
                  </a:lnTo>
                  <a:lnTo>
                    <a:pt x="2085594" y="207010"/>
                  </a:lnTo>
                  <a:lnTo>
                    <a:pt x="2085594" y="6350"/>
                  </a:lnTo>
                  <a:lnTo>
                    <a:pt x="2310130" y="6350"/>
                  </a:lnTo>
                  <a:lnTo>
                    <a:pt x="2310130" y="0"/>
                  </a:lnTo>
                  <a:lnTo>
                    <a:pt x="2085594" y="0"/>
                  </a:lnTo>
                  <a:lnTo>
                    <a:pt x="2079129" y="0"/>
                  </a:lnTo>
                  <a:lnTo>
                    <a:pt x="2079129" y="6350"/>
                  </a:lnTo>
                  <a:lnTo>
                    <a:pt x="2079129" y="207010"/>
                  </a:lnTo>
                  <a:lnTo>
                    <a:pt x="1854593" y="207010"/>
                  </a:lnTo>
                  <a:lnTo>
                    <a:pt x="1854593" y="6350"/>
                  </a:lnTo>
                  <a:lnTo>
                    <a:pt x="2079129" y="6350"/>
                  </a:lnTo>
                  <a:lnTo>
                    <a:pt x="2079129" y="0"/>
                  </a:lnTo>
                  <a:lnTo>
                    <a:pt x="1854593" y="0"/>
                  </a:lnTo>
                  <a:lnTo>
                    <a:pt x="1848116" y="0"/>
                  </a:lnTo>
                  <a:lnTo>
                    <a:pt x="1848116" y="6350"/>
                  </a:lnTo>
                  <a:lnTo>
                    <a:pt x="1848116" y="207010"/>
                  </a:lnTo>
                  <a:lnTo>
                    <a:pt x="1623580" y="207010"/>
                  </a:lnTo>
                  <a:lnTo>
                    <a:pt x="1623580" y="6350"/>
                  </a:lnTo>
                  <a:lnTo>
                    <a:pt x="1848116" y="6350"/>
                  </a:lnTo>
                  <a:lnTo>
                    <a:pt x="1848116" y="0"/>
                  </a:lnTo>
                  <a:lnTo>
                    <a:pt x="1623580" y="0"/>
                  </a:lnTo>
                  <a:lnTo>
                    <a:pt x="1617116" y="0"/>
                  </a:lnTo>
                  <a:lnTo>
                    <a:pt x="1617116" y="6350"/>
                  </a:lnTo>
                  <a:lnTo>
                    <a:pt x="1617116" y="207010"/>
                  </a:lnTo>
                  <a:lnTo>
                    <a:pt x="1392580" y="207010"/>
                  </a:lnTo>
                  <a:lnTo>
                    <a:pt x="1392580" y="6350"/>
                  </a:lnTo>
                  <a:lnTo>
                    <a:pt x="1617116" y="6350"/>
                  </a:lnTo>
                  <a:lnTo>
                    <a:pt x="1617116" y="0"/>
                  </a:lnTo>
                  <a:lnTo>
                    <a:pt x="1392580" y="0"/>
                  </a:lnTo>
                  <a:lnTo>
                    <a:pt x="1386103" y="0"/>
                  </a:lnTo>
                  <a:lnTo>
                    <a:pt x="1386103" y="6350"/>
                  </a:lnTo>
                  <a:lnTo>
                    <a:pt x="1386103" y="207010"/>
                  </a:lnTo>
                  <a:lnTo>
                    <a:pt x="1161567" y="207010"/>
                  </a:lnTo>
                  <a:lnTo>
                    <a:pt x="1161567" y="6350"/>
                  </a:lnTo>
                  <a:lnTo>
                    <a:pt x="1386103" y="6350"/>
                  </a:lnTo>
                  <a:lnTo>
                    <a:pt x="1386103" y="0"/>
                  </a:lnTo>
                  <a:lnTo>
                    <a:pt x="1161567" y="0"/>
                  </a:lnTo>
                  <a:lnTo>
                    <a:pt x="1155103" y="0"/>
                  </a:lnTo>
                  <a:lnTo>
                    <a:pt x="1155103" y="6350"/>
                  </a:lnTo>
                  <a:lnTo>
                    <a:pt x="1155103" y="207010"/>
                  </a:lnTo>
                  <a:lnTo>
                    <a:pt x="930567" y="207010"/>
                  </a:lnTo>
                  <a:lnTo>
                    <a:pt x="930681" y="6350"/>
                  </a:lnTo>
                  <a:lnTo>
                    <a:pt x="1155103" y="6350"/>
                  </a:lnTo>
                  <a:lnTo>
                    <a:pt x="1155103" y="0"/>
                  </a:lnTo>
                  <a:lnTo>
                    <a:pt x="930694" y="0"/>
                  </a:lnTo>
                  <a:lnTo>
                    <a:pt x="924090" y="0"/>
                  </a:lnTo>
                  <a:lnTo>
                    <a:pt x="924090" y="6350"/>
                  </a:lnTo>
                  <a:lnTo>
                    <a:pt x="924090" y="207010"/>
                  </a:lnTo>
                  <a:lnTo>
                    <a:pt x="699630" y="207010"/>
                  </a:lnTo>
                  <a:lnTo>
                    <a:pt x="699630" y="6350"/>
                  </a:lnTo>
                  <a:lnTo>
                    <a:pt x="924090" y="6350"/>
                  </a:lnTo>
                  <a:lnTo>
                    <a:pt x="924090" y="0"/>
                  </a:lnTo>
                  <a:lnTo>
                    <a:pt x="699630" y="0"/>
                  </a:lnTo>
                  <a:lnTo>
                    <a:pt x="693153" y="0"/>
                  </a:lnTo>
                  <a:lnTo>
                    <a:pt x="693153" y="6350"/>
                  </a:lnTo>
                  <a:lnTo>
                    <a:pt x="693153" y="207010"/>
                  </a:lnTo>
                  <a:lnTo>
                    <a:pt x="468553" y="207010"/>
                  </a:lnTo>
                  <a:lnTo>
                    <a:pt x="468553" y="6350"/>
                  </a:lnTo>
                  <a:lnTo>
                    <a:pt x="693153" y="6350"/>
                  </a:lnTo>
                  <a:lnTo>
                    <a:pt x="693153" y="0"/>
                  </a:lnTo>
                  <a:lnTo>
                    <a:pt x="468490" y="0"/>
                  </a:lnTo>
                  <a:lnTo>
                    <a:pt x="462013" y="0"/>
                  </a:lnTo>
                  <a:lnTo>
                    <a:pt x="462013" y="6350"/>
                  </a:lnTo>
                  <a:lnTo>
                    <a:pt x="462013" y="207010"/>
                  </a:lnTo>
                  <a:lnTo>
                    <a:pt x="237477" y="207010"/>
                  </a:lnTo>
                  <a:lnTo>
                    <a:pt x="237477" y="6350"/>
                  </a:lnTo>
                  <a:lnTo>
                    <a:pt x="462013" y="6350"/>
                  </a:lnTo>
                  <a:lnTo>
                    <a:pt x="462013" y="0"/>
                  </a:lnTo>
                  <a:lnTo>
                    <a:pt x="231013" y="0"/>
                  </a:lnTo>
                  <a:lnTo>
                    <a:pt x="231013" y="5956"/>
                  </a:lnTo>
                  <a:lnTo>
                    <a:pt x="231013" y="6350"/>
                  </a:lnTo>
                  <a:lnTo>
                    <a:pt x="231013" y="207010"/>
                  </a:lnTo>
                  <a:lnTo>
                    <a:pt x="0" y="207010"/>
                  </a:lnTo>
                  <a:lnTo>
                    <a:pt x="0" y="214630"/>
                  </a:lnTo>
                  <a:lnTo>
                    <a:pt x="4164660" y="214630"/>
                  </a:lnTo>
                  <a:lnTo>
                    <a:pt x="4164660" y="207645"/>
                  </a:lnTo>
                  <a:lnTo>
                    <a:pt x="4164660" y="207010"/>
                  </a:lnTo>
                  <a:lnTo>
                    <a:pt x="4164660" y="6350"/>
                  </a:lnTo>
                  <a:lnTo>
                    <a:pt x="4395470" y="6350"/>
                  </a:lnTo>
                  <a:lnTo>
                    <a:pt x="4395470" y="0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9013" y="3553142"/>
              <a:ext cx="5782310" cy="421640"/>
            </a:xfrm>
            <a:custGeom>
              <a:avLst/>
              <a:gdLst/>
              <a:ahLst/>
              <a:cxnLst/>
              <a:rect l="l" t="t" r="r" b="b"/>
              <a:pathLst>
                <a:path w="5782310" h="421639">
                  <a:moveTo>
                    <a:pt x="3009620" y="207010"/>
                  </a:moveTo>
                  <a:lnTo>
                    <a:pt x="2778620" y="207010"/>
                  </a:lnTo>
                  <a:lnTo>
                    <a:pt x="2772143" y="207010"/>
                  </a:lnTo>
                  <a:lnTo>
                    <a:pt x="2772143" y="214630"/>
                  </a:lnTo>
                  <a:lnTo>
                    <a:pt x="2772143" y="415290"/>
                  </a:lnTo>
                  <a:lnTo>
                    <a:pt x="2547607" y="415290"/>
                  </a:lnTo>
                  <a:lnTo>
                    <a:pt x="2547607" y="214630"/>
                  </a:lnTo>
                  <a:lnTo>
                    <a:pt x="2772143" y="214630"/>
                  </a:lnTo>
                  <a:lnTo>
                    <a:pt x="2772143" y="207010"/>
                  </a:lnTo>
                  <a:lnTo>
                    <a:pt x="2547607" y="207010"/>
                  </a:lnTo>
                  <a:lnTo>
                    <a:pt x="2541143" y="207010"/>
                  </a:lnTo>
                  <a:lnTo>
                    <a:pt x="2541143" y="214630"/>
                  </a:lnTo>
                  <a:lnTo>
                    <a:pt x="2541143" y="415290"/>
                  </a:lnTo>
                  <a:lnTo>
                    <a:pt x="2316607" y="415290"/>
                  </a:lnTo>
                  <a:lnTo>
                    <a:pt x="2316607" y="214630"/>
                  </a:lnTo>
                  <a:lnTo>
                    <a:pt x="2541143" y="214630"/>
                  </a:lnTo>
                  <a:lnTo>
                    <a:pt x="2541143" y="207010"/>
                  </a:lnTo>
                  <a:lnTo>
                    <a:pt x="2316607" y="207010"/>
                  </a:lnTo>
                  <a:lnTo>
                    <a:pt x="2310130" y="207010"/>
                  </a:lnTo>
                  <a:lnTo>
                    <a:pt x="2310130" y="214630"/>
                  </a:lnTo>
                  <a:lnTo>
                    <a:pt x="2310130" y="415290"/>
                  </a:lnTo>
                  <a:lnTo>
                    <a:pt x="2085594" y="415290"/>
                  </a:lnTo>
                  <a:lnTo>
                    <a:pt x="2085594" y="214630"/>
                  </a:lnTo>
                  <a:lnTo>
                    <a:pt x="2310130" y="214630"/>
                  </a:lnTo>
                  <a:lnTo>
                    <a:pt x="2310130" y="207010"/>
                  </a:lnTo>
                  <a:lnTo>
                    <a:pt x="2085594" y="207010"/>
                  </a:lnTo>
                  <a:lnTo>
                    <a:pt x="2079129" y="207010"/>
                  </a:lnTo>
                  <a:lnTo>
                    <a:pt x="2079129" y="214630"/>
                  </a:lnTo>
                  <a:lnTo>
                    <a:pt x="2079129" y="415290"/>
                  </a:lnTo>
                  <a:lnTo>
                    <a:pt x="1854593" y="415290"/>
                  </a:lnTo>
                  <a:lnTo>
                    <a:pt x="1854593" y="214630"/>
                  </a:lnTo>
                  <a:lnTo>
                    <a:pt x="2079129" y="214630"/>
                  </a:lnTo>
                  <a:lnTo>
                    <a:pt x="2079129" y="207010"/>
                  </a:lnTo>
                  <a:lnTo>
                    <a:pt x="1854593" y="207010"/>
                  </a:lnTo>
                  <a:lnTo>
                    <a:pt x="1848116" y="207010"/>
                  </a:lnTo>
                  <a:lnTo>
                    <a:pt x="1848116" y="214630"/>
                  </a:lnTo>
                  <a:lnTo>
                    <a:pt x="1848116" y="415290"/>
                  </a:lnTo>
                  <a:lnTo>
                    <a:pt x="1623580" y="415290"/>
                  </a:lnTo>
                  <a:lnTo>
                    <a:pt x="1623580" y="214630"/>
                  </a:lnTo>
                  <a:lnTo>
                    <a:pt x="1848116" y="214630"/>
                  </a:lnTo>
                  <a:lnTo>
                    <a:pt x="1848116" y="207010"/>
                  </a:lnTo>
                  <a:lnTo>
                    <a:pt x="1623580" y="207010"/>
                  </a:lnTo>
                  <a:lnTo>
                    <a:pt x="1617116" y="207010"/>
                  </a:lnTo>
                  <a:lnTo>
                    <a:pt x="1617116" y="214630"/>
                  </a:lnTo>
                  <a:lnTo>
                    <a:pt x="1617116" y="415290"/>
                  </a:lnTo>
                  <a:lnTo>
                    <a:pt x="1392580" y="415290"/>
                  </a:lnTo>
                  <a:lnTo>
                    <a:pt x="1392694" y="214630"/>
                  </a:lnTo>
                  <a:lnTo>
                    <a:pt x="1617116" y="214630"/>
                  </a:lnTo>
                  <a:lnTo>
                    <a:pt x="1617116" y="207010"/>
                  </a:lnTo>
                  <a:lnTo>
                    <a:pt x="1392707" y="207010"/>
                  </a:lnTo>
                  <a:lnTo>
                    <a:pt x="1386103" y="207010"/>
                  </a:lnTo>
                  <a:lnTo>
                    <a:pt x="1386103" y="214630"/>
                  </a:lnTo>
                  <a:lnTo>
                    <a:pt x="1386103" y="415290"/>
                  </a:lnTo>
                  <a:lnTo>
                    <a:pt x="1161643" y="415290"/>
                  </a:lnTo>
                  <a:lnTo>
                    <a:pt x="1161643" y="214630"/>
                  </a:lnTo>
                  <a:lnTo>
                    <a:pt x="1386103" y="214630"/>
                  </a:lnTo>
                  <a:lnTo>
                    <a:pt x="1386103" y="207010"/>
                  </a:lnTo>
                  <a:lnTo>
                    <a:pt x="1161643" y="207010"/>
                  </a:lnTo>
                  <a:lnTo>
                    <a:pt x="1155166" y="207010"/>
                  </a:lnTo>
                  <a:lnTo>
                    <a:pt x="1155166" y="214630"/>
                  </a:lnTo>
                  <a:lnTo>
                    <a:pt x="1155166" y="415290"/>
                  </a:lnTo>
                  <a:lnTo>
                    <a:pt x="930567" y="415290"/>
                  </a:lnTo>
                  <a:lnTo>
                    <a:pt x="930567" y="214630"/>
                  </a:lnTo>
                  <a:lnTo>
                    <a:pt x="1155166" y="214630"/>
                  </a:lnTo>
                  <a:lnTo>
                    <a:pt x="1155166" y="207010"/>
                  </a:lnTo>
                  <a:lnTo>
                    <a:pt x="930503" y="207010"/>
                  </a:lnTo>
                  <a:lnTo>
                    <a:pt x="924026" y="207010"/>
                  </a:lnTo>
                  <a:lnTo>
                    <a:pt x="924026" y="214630"/>
                  </a:lnTo>
                  <a:lnTo>
                    <a:pt x="924026" y="415290"/>
                  </a:lnTo>
                  <a:lnTo>
                    <a:pt x="699490" y="415290"/>
                  </a:lnTo>
                  <a:lnTo>
                    <a:pt x="699490" y="214630"/>
                  </a:lnTo>
                  <a:lnTo>
                    <a:pt x="924026" y="214630"/>
                  </a:lnTo>
                  <a:lnTo>
                    <a:pt x="924026" y="207010"/>
                  </a:lnTo>
                  <a:lnTo>
                    <a:pt x="699490" y="207010"/>
                  </a:lnTo>
                  <a:lnTo>
                    <a:pt x="693026" y="207010"/>
                  </a:lnTo>
                  <a:lnTo>
                    <a:pt x="693026" y="214630"/>
                  </a:lnTo>
                  <a:lnTo>
                    <a:pt x="693026" y="415290"/>
                  </a:lnTo>
                  <a:lnTo>
                    <a:pt x="468490" y="415290"/>
                  </a:lnTo>
                  <a:lnTo>
                    <a:pt x="468490" y="214630"/>
                  </a:lnTo>
                  <a:lnTo>
                    <a:pt x="693026" y="214630"/>
                  </a:lnTo>
                  <a:lnTo>
                    <a:pt x="693026" y="207010"/>
                  </a:lnTo>
                  <a:lnTo>
                    <a:pt x="468490" y="207010"/>
                  </a:lnTo>
                  <a:lnTo>
                    <a:pt x="462013" y="207010"/>
                  </a:lnTo>
                  <a:lnTo>
                    <a:pt x="462013" y="214630"/>
                  </a:lnTo>
                  <a:lnTo>
                    <a:pt x="462013" y="415290"/>
                  </a:lnTo>
                  <a:lnTo>
                    <a:pt x="237477" y="415290"/>
                  </a:lnTo>
                  <a:lnTo>
                    <a:pt x="237477" y="214630"/>
                  </a:lnTo>
                  <a:lnTo>
                    <a:pt x="462013" y="214630"/>
                  </a:lnTo>
                  <a:lnTo>
                    <a:pt x="462013" y="207010"/>
                  </a:lnTo>
                  <a:lnTo>
                    <a:pt x="237477" y="207010"/>
                  </a:lnTo>
                  <a:lnTo>
                    <a:pt x="231013" y="207010"/>
                  </a:lnTo>
                  <a:lnTo>
                    <a:pt x="231013" y="214630"/>
                  </a:lnTo>
                  <a:lnTo>
                    <a:pt x="231013" y="415290"/>
                  </a:lnTo>
                  <a:lnTo>
                    <a:pt x="6477" y="415290"/>
                  </a:lnTo>
                  <a:lnTo>
                    <a:pt x="6477" y="214630"/>
                  </a:lnTo>
                  <a:lnTo>
                    <a:pt x="231013" y="214630"/>
                  </a:lnTo>
                  <a:lnTo>
                    <a:pt x="231013" y="207010"/>
                  </a:lnTo>
                  <a:lnTo>
                    <a:pt x="0" y="207010"/>
                  </a:lnTo>
                  <a:lnTo>
                    <a:pt x="0" y="214630"/>
                  </a:lnTo>
                  <a:lnTo>
                    <a:pt x="0" y="415290"/>
                  </a:lnTo>
                  <a:lnTo>
                    <a:pt x="0" y="421640"/>
                  </a:lnTo>
                  <a:lnTo>
                    <a:pt x="231013" y="421640"/>
                  </a:lnTo>
                  <a:lnTo>
                    <a:pt x="237477" y="421640"/>
                  </a:lnTo>
                  <a:lnTo>
                    <a:pt x="3009620" y="421640"/>
                  </a:lnTo>
                  <a:lnTo>
                    <a:pt x="3009620" y="415290"/>
                  </a:lnTo>
                  <a:lnTo>
                    <a:pt x="2778620" y="415290"/>
                  </a:lnTo>
                  <a:lnTo>
                    <a:pt x="2778620" y="214630"/>
                  </a:lnTo>
                  <a:lnTo>
                    <a:pt x="3009620" y="214630"/>
                  </a:lnTo>
                  <a:lnTo>
                    <a:pt x="3009620" y="207010"/>
                  </a:lnTo>
                  <a:close/>
                </a:path>
                <a:path w="5782310" h="421639">
                  <a:moveTo>
                    <a:pt x="5781700" y="0"/>
                  </a:moveTo>
                  <a:lnTo>
                    <a:pt x="5775236" y="0"/>
                  </a:lnTo>
                  <a:lnTo>
                    <a:pt x="5775236" y="6350"/>
                  </a:lnTo>
                  <a:lnTo>
                    <a:pt x="5775236" y="207010"/>
                  </a:lnTo>
                  <a:lnTo>
                    <a:pt x="5550700" y="207010"/>
                  </a:lnTo>
                  <a:lnTo>
                    <a:pt x="5550700" y="6350"/>
                  </a:lnTo>
                  <a:lnTo>
                    <a:pt x="5775236" y="6350"/>
                  </a:lnTo>
                  <a:lnTo>
                    <a:pt x="5775236" y="0"/>
                  </a:lnTo>
                  <a:lnTo>
                    <a:pt x="5550700" y="0"/>
                  </a:lnTo>
                  <a:lnTo>
                    <a:pt x="5544223" y="0"/>
                  </a:lnTo>
                  <a:lnTo>
                    <a:pt x="5544223" y="6350"/>
                  </a:lnTo>
                  <a:lnTo>
                    <a:pt x="5544223" y="207010"/>
                  </a:lnTo>
                  <a:lnTo>
                    <a:pt x="5319687" y="207010"/>
                  </a:lnTo>
                  <a:lnTo>
                    <a:pt x="5319687" y="6350"/>
                  </a:lnTo>
                  <a:lnTo>
                    <a:pt x="5544223" y="6350"/>
                  </a:lnTo>
                  <a:lnTo>
                    <a:pt x="5544223" y="0"/>
                  </a:lnTo>
                  <a:lnTo>
                    <a:pt x="5319687" y="0"/>
                  </a:lnTo>
                  <a:lnTo>
                    <a:pt x="5313223" y="0"/>
                  </a:lnTo>
                  <a:lnTo>
                    <a:pt x="5313223" y="6350"/>
                  </a:lnTo>
                  <a:lnTo>
                    <a:pt x="5313223" y="207010"/>
                  </a:lnTo>
                  <a:lnTo>
                    <a:pt x="5088687" y="207010"/>
                  </a:lnTo>
                  <a:lnTo>
                    <a:pt x="5088687" y="6350"/>
                  </a:lnTo>
                  <a:lnTo>
                    <a:pt x="5313223" y="6350"/>
                  </a:lnTo>
                  <a:lnTo>
                    <a:pt x="5313223" y="0"/>
                  </a:lnTo>
                  <a:lnTo>
                    <a:pt x="5088496" y="0"/>
                  </a:lnTo>
                  <a:lnTo>
                    <a:pt x="5082210" y="0"/>
                  </a:lnTo>
                  <a:lnTo>
                    <a:pt x="5082210" y="6350"/>
                  </a:lnTo>
                  <a:lnTo>
                    <a:pt x="5082210" y="207010"/>
                  </a:lnTo>
                  <a:lnTo>
                    <a:pt x="4857585" y="207010"/>
                  </a:lnTo>
                  <a:lnTo>
                    <a:pt x="4857585" y="6350"/>
                  </a:lnTo>
                  <a:lnTo>
                    <a:pt x="5082210" y="6350"/>
                  </a:lnTo>
                  <a:lnTo>
                    <a:pt x="5082210" y="0"/>
                  </a:lnTo>
                  <a:lnTo>
                    <a:pt x="4857483" y="0"/>
                  </a:lnTo>
                  <a:lnTo>
                    <a:pt x="4851006" y="0"/>
                  </a:lnTo>
                  <a:lnTo>
                    <a:pt x="4851006" y="6350"/>
                  </a:lnTo>
                  <a:lnTo>
                    <a:pt x="4851006" y="207010"/>
                  </a:lnTo>
                  <a:lnTo>
                    <a:pt x="4626572" y="207010"/>
                  </a:lnTo>
                  <a:lnTo>
                    <a:pt x="4626572" y="6350"/>
                  </a:lnTo>
                  <a:lnTo>
                    <a:pt x="4851006" y="6350"/>
                  </a:lnTo>
                  <a:lnTo>
                    <a:pt x="4851006" y="0"/>
                  </a:lnTo>
                  <a:lnTo>
                    <a:pt x="4620196" y="0"/>
                  </a:lnTo>
                  <a:lnTo>
                    <a:pt x="4620196" y="6350"/>
                  </a:lnTo>
                  <a:lnTo>
                    <a:pt x="4620196" y="207010"/>
                  </a:lnTo>
                  <a:lnTo>
                    <a:pt x="4620196" y="214630"/>
                  </a:lnTo>
                  <a:lnTo>
                    <a:pt x="4851006" y="214630"/>
                  </a:lnTo>
                  <a:lnTo>
                    <a:pt x="4857483" y="214630"/>
                  </a:lnTo>
                  <a:lnTo>
                    <a:pt x="5781700" y="214630"/>
                  </a:lnTo>
                  <a:lnTo>
                    <a:pt x="5781700" y="207645"/>
                  </a:lnTo>
                  <a:lnTo>
                    <a:pt x="5781700" y="207010"/>
                  </a:lnTo>
                  <a:lnTo>
                    <a:pt x="5781700" y="6350"/>
                  </a:lnTo>
                  <a:lnTo>
                    <a:pt x="5781700" y="5956"/>
                  </a:lnTo>
                  <a:lnTo>
                    <a:pt x="5781700" y="0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9013" y="3760151"/>
              <a:ext cx="5782310" cy="422909"/>
            </a:xfrm>
            <a:custGeom>
              <a:avLst/>
              <a:gdLst/>
              <a:ahLst/>
              <a:cxnLst/>
              <a:rect l="l" t="t" r="r" b="b"/>
              <a:pathLst>
                <a:path w="5782310" h="422910">
                  <a:moveTo>
                    <a:pt x="1392707" y="208280"/>
                  </a:moveTo>
                  <a:lnTo>
                    <a:pt x="1161643" y="208280"/>
                  </a:lnTo>
                  <a:lnTo>
                    <a:pt x="1155166" y="208280"/>
                  </a:lnTo>
                  <a:lnTo>
                    <a:pt x="930503" y="208280"/>
                  </a:lnTo>
                  <a:lnTo>
                    <a:pt x="924026" y="208280"/>
                  </a:lnTo>
                  <a:lnTo>
                    <a:pt x="924026" y="214630"/>
                  </a:lnTo>
                  <a:lnTo>
                    <a:pt x="924026" y="215201"/>
                  </a:lnTo>
                  <a:lnTo>
                    <a:pt x="924026" y="416560"/>
                  </a:lnTo>
                  <a:lnTo>
                    <a:pt x="699490" y="416560"/>
                  </a:lnTo>
                  <a:lnTo>
                    <a:pt x="699490" y="215201"/>
                  </a:lnTo>
                  <a:lnTo>
                    <a:pt x="699490" y="214630"/>
                  </a:lnTo>
                  <a:lnTo>
                    <a:pt x="924026" y="214630"/>
                  </a:lnTo>
                  <a:lnTo>
                    <a:pt x="924026" y="208280"/>
                  </a:lnTo>
                  <a:lnTo>
                    <a:pt x="699490" y="208280"/>
                  </a:lnTo>
                  <a:lnTo>
                    <a:pt x="693026" y="208280"/>
                  </a:lnTo>
                  <a:lnTo>
                    <a:pt x="693026" y="214630"/>
                  </a:lnTo>
                  <a:lnTo>
                    <a:pt x="693026" y="215201"/>
                  </a:lnTo>
                  <a:lnTo>
                    <a:pt x="693026" y="416560"/>
                  </a:lnTo>
                  <a:lnTo>
                    <a:pt x="468490" y="416560"/>
                  </a:lnTo>
                  <a:lnTo>
                    <a:pt x="468490" y="215201"/>
                  </a:lnTo>
                  <a:lnTo>
                    <a:pt x="468490" y="214630"/>
                  </a:lnTo>
                  <a:lnTo>
                    <a:pt x="693026" y="214630"/>
                  </a:lnTo>
                  <a:lnTo>
                    <a:pt x="693026" y="208280"/>
                  </a:lnTo>
                  <a:lnTo>
                    <a:pt x="468490" y="208280"/>
                  </a:lnTo>
                  <a:lnTo>
                    <a:pt x="462013" y="208280"/>
                  </a:lnTo>
                  <a:lnTo>
                    <a:pt x="462013" y="214630"/>
                  </a:lnTo>
                  <a:lnTo>
                    <a:pt x="462013" y="215201"/>
                  </a:lnTo>
                  <a:lnTo>
                    <a:pt x="462013" y="416560"/>
                  </a:lnTo>
                  <a:lnTo>
                    <a:pt x="237477" y="416560"/>
                  </a:lnTo>
                  <a:lnTo>
                    <a:pt x="237477" y="215201"/>
                  </a:lnTo>
                  <a:lnTo>
                    <a:pt x="237477" y="214630"/>
                  </a:lnTo>
                  <a:lnTo>
                    <a:pt x="462013" y="214630"/>
                  </a:lnTo>
                  <a:lnTo>
                    <a:pt x="462013" y="208280"/>
                  </a:lnTo>
                  <a:lnTo>
                    <a:pt x="237477" y="208280"/>
                  </a:lnTo>
                  <a:lnTo>
                    <a:pt x="231013" y="208280"/>
                  </a:lnTo>
                  <a:lnTo>
                    <a:pt x="231013" y="214630"/>
                  </a:lnTo>
                  <a:lnTo>
                    <a:pt x="231013" y="215201"/>
                  </a:lnTo>
                  <a:lnTo>
                    <a:pt x="231013" y="416560"/>
                  </a:lnTo>
                  <a:lnTo>
                    <a:pt x="6477" y="416560"/>
                  </a:lnTo>
                  <a:lnTo>
                    <a:pt x="6477" y="214630"/>
                  </a:lnTo>
                  <a:lnTo>
                    <a:pt x="231013" y="214630"/>
                  </a:lnTo>
                  <a:lnTo>
                    <a:pt x="231013" y="208280"/>
                  </a:lnTo>
                  <a:lnTo>
                    <a:pt x="0" y="208280"/>
                  </a:lnTo>
                  <a:lnTo>
                    <a:pt x="0" y="214630"/>
                  </a:lnTo>
                  <a:lnTo>
                    <a:pt x="0" y="416560"/>
                  </a:lnTo>
                  <a:lnTo>
                    <a:pt x="0" y="422910"/>
                  </a:lnTo>
                  <a:lnTo>
                    <a:pt x="231013" y="422910"/>
                  </a:lnTo>
                  <a:lnTo>
                    <a:pt x="237477" y="422910"/>
                  </a:lnTo>
                  <a:lnTo>
                    <a:pt x="1161643" y="422910"/>
                  </a:lnTo>
                  <a:lnTo>
                    <a:pt x="1161643" y="416877"/>
                  </a:lnTo>
                  <a:lnTo>
                    <a:pt x="1161643" y="416560"/>
                  </a:lnTo>
                  <a:lnTo>
                    <a:pt x="1161643" y="215201"/>
                  </a:lnTo>
                  <a:lnTo>
                    <a:pt x="1155166" y="215201"/>
                  </a:lnTo>
                  <a:lnTo>
                    <a:pt x="1155166" y="416560"/>
                  </a:lnTo>
                  <a:lnTo>
                    <a:pt x="930567" y="416560"/>
                  </a:lnTo>
                  <a:lnTo>
                    <a:pt x="930567" y="214630"/>
                  </a:lnTo>
                  <a:lnTo>
                    <a:pt x="1155166" y="214630"/>
                  </a:lnTo>
                  <a:lnTo>
                    <a:pt x="1161643" y="214630"/>
                  </a:lnTo>
                  <a:lnTo>
                    <a:pt x="1392707" y="214630"/>
                  </a:lnTo>
                  <a:lnTo>
                    <a:pt x="1392707" y="208280"/>
                  </a:lnTo>
                  <a:close/>
                </a:path>
                <a:path w="5782310" h="422910">
                  <a:moveTo>
                    <a:pt x="5781700" y="0"/>
                  </a:moveTo>
                  <a:lnTo>
                    <a:pt x="5775236" y="0"/>
                  </a:lnTo>
                  <a:lnTo>
                    <a:pt x="5775236" y="7620"/>
                  </a:lnTo>
                  <a:lnTo>
                    <a:pt x="5775236" y="208280"/>
                  </a:lnTo>
                  <a:lnTo>
                    <a:pt x="5550700" y="208280"/>
                  </a:lnTo>
                  <a:lnTo>
                    <a:pt x="5550700" y="7620"/>
                  </a:lnTo>
                  <a:lnTo>
                    <a:pt x="5775236" y="7620"/>
                  </a:lnTo>
                  <a:lnTo>
                    <a:pt x="5775236" y="0"/>
                  </a:lnTo>
                  <a:lnTo>
                    <a:pt x="5550700" y="0"/>
                  </a:lnTo>
                  <a:lnTo>
                    <a:pt x="5544223" y="0"/>
                  </a:lnTo>
                  <a:lnTo>
                    <a:pt x="5544223" y="7620"/>
                  </a:lnTo>
                  <a:lnTo>
                    <a:pt x="5544223" y="208280"/>
                  </a:lnTo>
                  <a:lnTo>
                    <a:pt x="5319687" y="208280"/>
                  </a:lnTo>
                  <a:lnTo>
                    <a:pt x="5319687" y="7620"/>
                  </a:lnTo>
                  <a:lnTo>
                    <a:pt x="5544223" y="7620"/>
                  </a:lnTo>
                  <a:lnTo>
                    <a:pt x="5544223" y="0"/>
                  </a:lnTo>
                  <a:lnTo>
                    <a:pt x="5319687" y="0"/>
                  </a:lnTo>
                  <a:lnTo>
                    <a:pt x="5313223" y="0"/>
                  </a:lnTo>
                  <a:lnTo>
                    <a:pt x="5313223" y="7620"/>
                  </a:lnTo>
                  <a:lnTo>
                    <a:pt x="5313223" y="208280"/>
                  </a:lnTo>
                  <a:lnTo>
                    <a:pt x="5088687" y="208280"/>
                  </a:lnTo>
                  <a:lnTo>
                    <a:pt x="5088687" y="7620"/>
                  </a:lnTo>
                  <a:lnTo>
                    <a:pt x="5313223" y="7620"/>
                  </a:lnTo>
                  <a:lnTo>
                    <a:pt x="5313223" y="0"/>
                  </a:lnTo>
                  <a:lnTo>
                    <a:pt x="5088496" y="0"/>
                  </a:lnTo>
                  <a:lnTo>
                    <a:pt x="5082210" y="0"/>
                  </a:lnTo>
                  <a:lnTo>
                    <a:pt x="5082210" y="7620"/>
                  </a:lnTo>
                  <a:lnTo>
                    <a:pt x="5082210" y="208280"/>
                  </a:lnTo>
                  <a:lnTo>
                    <a:pt x="4857585" y="208280"/>
                  </a:lnTo>
                  <a:lnTo>
                    <a:pt x="4857585" y="7620"/>
                  </a:lnTo>
                  <a:lnTo>
                    <a:pt x="5082210" y="7620"/>
                  </a:lnTo>
                  <a:lnTo>
                    <a:pt x="5082210" y="0"/>
                  </a:lnTo>
                  <a:lnTo>
                    <a:pt x="4857483" y="0"/>
                  </a:lnTo>
                  <a:lnTo>
                    <a:pt x="4851006" y="0"/>
                  </a:lnTo>
                  <a:lnTo>
                    <a:pt x="4851006" y="7620"/>
                  </a:lnTo>
                  <a:lnTo>
                    <a:pt x="4851006" y="208280"/>
                  </a:lnTo>
                  <a:lnTo>
                    <a:pt x="4626673" y="208280"/>
                  </a:lnTo>
                  <a:lnTo>
                    <a:pt x="4626673" y="7620"/>
                  </a:lnTo>
                  <a:lnTo>
                    <a:pt x="4851006" y="7620"/>
                  </a:lnTo>
                  <a:lnTo>
                    <a:pt x="4851006" y="0"/>
                  </a:lnTo>
                  <a:lnTo>
                    <a:pt x="4626673" y="0"/>
                  </a:lnTo>
                  <a:lnTo>
                    <a:pt x="4620196" y="0"/>
                  </a:lnTo>
                  <a:lnTo>
                    <a:pt x="4620196" y="7620"/>
                  </a:lnTo>
                  <a:lnTo>
                    <a:pt x="4620196" y="208280"/>
                  </a:lnTo>
                  <a:lnTo>
                    <a:pt x="4395673" y="208280"/>
                  </a:lnTo>
                  <a:lnTo>
                    <a:pt x="4395902" y="7620"/>
                  </a:lnTo>
                  <a:lnTo>
                    <a:pt x="4620196" y="7620"/>
                  </a:lnTo>
                  <a:lnTo>
                    <a:pt x="4620196" y="0"/>
                  </a:lnTo>
                  <a:lnTo>
                    <a:pt x="4395914" y="0"/>
                  </a:lnTo>
                  <a:lnTo>
                    <a:pt x="4389196" y="0"/>
                  </a:lnTo>
                  <a:lnTo>
                    <a:pt x="4389196" y="7620"/>
                  </a:lnTo>
                  <a:lnTo>
                    <a:pt x="4389196" y="208280"/>
                  </a:lnTo>
                  <a:lnTo>
                    <a:pt x="4164914" y="208280"/>
                  </a:lnTo>
                  <a:lnTo>
                    <a:pt x="4164914" y="7620"/>
                  </a:lnTo>
                  <a:lnTo>
                    <a:pt x="4389196" y="7620"/>
                  </a:lnTo>
                  <a:lnTo>
                    <a:pt x="4389196" y="0"/>
                  </a:lnTo>
                  <a:lnTo>
                    <a:pt x="4164914" y="0"/>
                  </a:lnTo>
                  <a:lnTo>
                    <a:pt x="4158450" y="0"/>
                  </a:lnTo>
                  <a:lnTo>
                    <a:pt x="4158450" y="7620"/>
                  </a:lnTo>
                  <a:lnTo>
                    <a:pt x="4158450" y="208280"/>
                  </a:lnTo>
                  <a:lnTo>
                    <a:pt x="3933787" y="208280"/>
                  </a:lnTo>
                  <a:lnTo>
                    <a:pt x="3933787" y="7620"/>
                  </a:lnTo>
                  <a:lnTo>
                    <a:pt x="4158450" y="7620"/>
                  </a:lnTo>
                  <a:lnTo>
                    <a:pt x="4158450" y="0"/>
                  </a:lnTo>
                  <a:lnTo>
                    <a:pt x="3933647" y="0"/>
                  </a:lnTo>
                  <a:lnTo>
                    <a:pt x="3927183" y="0"/>
                  </a:lnTo>
                  <a:lnTo>
                    <a:pt x="3927183" y="7620"/>
                  </a:lnTo>
                  <a:lnTo>
                    <a:pt x="3927183" y="208280"/>
                  </a:lnTo>
                  <a:lnTo>
                    <a:pt x="3702647" y="208280"/>
                  </a:lnTo>
                  <a:lnTo>
                    <a:pt x="3702647" y="7620"/>
                  </a:lnTo>
                  <a:lnTo>
                    <a:pt x="3927183" y="7620"/>
                  </a:lnTo>
                  <a:lnTo>
                    <a:pt x="3927183" y="0"/>
                  </a:lnTo>
                  <a:lnTo>
                    <a:pt x="3702647" y="0"/>
                  </a:lnTo>
                  <a:lnTo>
                    <a:pt x="3696170" y="0"/>
                  </a:lnTo>
                  <a:lnTo>
                    <a:pt x="3696170" y="7620"/>
                  </a:lnTo>
                  <a:lnTo>
                    <a:pt x="3696170" y="208280"/>
                  </a:lnTo>
                  <a:lnTo>
                    <a:pt x="3471634" y="208280"/>
                  </a:lnTo>
                  <a:lnTo>
                    <a:pt x="3471634" y="7620"/>
                  </a:lnTo>
                  <a:lnTo>
                    <a:pt x="3696170" y="7620"/>
                  </a:lnTo>
                  <a:lnTo>
                    <a:pt x="3696170" y="0"/>
                  </a:lnTo>
                  <a:lnTo>
                    <a:pt x="3471634" y="0"/>
                  </a:lnTo>
                  <a:lnTo>
                    <a:pt x="3465169" y="0"/>
                  </a:lnTo>
                  <a:lnTo>
                    <a:pt x="3465169" y="7620"/>
                  </a:lnTo>
                  <a:lnTo>
                    <a:pt x="3465169" y="208280"/>
                  </a:lnTo>
                  <a:lnTo>
                    <a:pt x="3240633" y="208280"/>
                  </a:lnTo>
                  <a:lnTo>
                    <a:pt x="3240633" y="7620"/>
                  </a:lnTo>
                  <a:lnTo>
                    <a:pt x="3465169" y="7620"/>
                  </a:lnTo>
                  <a:lnTo>
                    <a:pt x="3465169" y="0"/>
                  </a:lnTo>
                  <a:lnTo>
                    <a:pt x="3240633" y="0"/>
                  </a:lnTo>
                  <a:lnTo>
                    <a:pt x="3234156" y="0"/>
                  </a:lnTo>
                  <a:lnTo>
                    <a:pt x="3234156" y="7620"/>
                  </a:lnTo>
                  <a:lnTo>
                    <a:pt x="3234156" y="208280"/>
                  </a:lnTo>
                  <a:lnTo>
                    <a:pt x="3009620" y="208280"/>
                  </a:lnTo>
                  <a:lnTo>
                    <a:pt x="3009620" y="7620"/>
                  </a:lnTo>
                  <a:lnTo>
                    <a:pt x="3234156" y="7620"/>
                  </a:lnTo>
                  <a:lnTo>
                    <a:pt x="3234156" y="0"/>
                  </a:lnTo>
                  <a:lnTo>
                    <a:pt x="3003156" y="0"/>
                  </a:lnTo>
                  <a:lnTo>
                    <a:pt x="3003156" y="7099"/>
                  </a:lnTo>
                  <a:lnTo>
                    <a:pt x="3003156" y="7620"/>
                  </a:lnTo>
                  <a:lnTo>
                    <a:pt x="3003156" y="208280"/>
                  </a:lnTo>
                  <a:lnTo>
                    <a:pt x="2772143" y="208280"/>
                  </a:lnTo>
                  <a:lnTo>
                    <a:pt x="2772143" y="214630"/>
                  </a:lnTo>
                  <a:lnTo>
                    <a:pt x="5781700" y="214630"/>
                  </a:lnTo>
                  <a:lnTo>
                    <a:pt x="5781700" y="208724"/>
                  </a:lnTo>
                  <a:lnTo>
                    <a:pt x="5781700" y="208280"/>
                  </a:lnTo>
                  <a:lnTo>
                    <a:pt x="5781700" y="7620"/>
                  </a:lnTo>
                  <a:lnTo>
                    <a:pt x="5781700" y="7099"/>
                  </a:lnTo>
                  <a:lnTo>
                    <a:pt x="5781700" y="0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44180" y="3968431"/>
              <a:ext cx="4164965" cy="214629"/>
            </a:xfrm>
            <a:custGeom>
              <a:avLst/>
              <a:gdLst/>
              <a:ahLst/>
              <a:cxnLst/>
              <a:rect l="l" t="t" r="r" b="b"/>
              <a:pathLst>
                <a:path w="4164965" h="214629">
                  <a:moveTo>
                    <a:pt x="4164520" y="0"/>
                  </a:moveTo>
                  <a:lnTo>
                    <a:pt x="3933329" y="0"/>
                  </a:lnTo>
                  <a:lnTo>
                    <a:pt x="3927043" y="0"/>
                  </a:lnTo>
                  <a:lnTo>
                    <a:pt x="3927043" y="6350"/>
                  </a:lnTo>
                  <a:lnTo>
                    <a:pt x="3927043" y="6921"/>
                  </a:lnTo>
                  <a:lnTo>
                    <a:pt x="3927043" y="208280"/>
                  </a:lnTo>
                  <a:lnTo>
                    <a:pt x="3702418" y="208280"/>
                  </a:lnTo>
                  <a:lnTo>
                    <a:pt x="3702418" y="6350"/>
                  </a:lnTo>
                  <a:lnTo>
                    <a:pt x="3927043" y="6350"/>
                  </a:lnTo>
                  <a:lnTo>
                    <a:pt x="3927043" y="0"/>
                  </a:lnTo>
                  <a:lnTo>
                    <a:pt x="3702316" y="0"/>
                  </a:lnTo>
                  <a:lnTo>
                    <a:pt x="3695839" y="0"/>
                  </a:lnTo>
                  <a:lnTo>
                    <a:pt x="3695839" y="6350"/>
                  </a:lnTo>
                  <a:lnTo>
                    <a:pt x="3695839" y="6921"/>
                  </a:lnTo>
                  <a:lnTo>
                    <a:pt x="3695839" y="208280"/>
                  </a:lnTo>
                  <a:lnTo>
                    <a:pt x="3471507" y="208280"/>
                  </a:lnTo>
                  <a:lnTo>
                    <a:pt x="3471507" y="6921"/>
                  </a:lnTo>
                  <a:lnTo>
                    <a:pt x="3471405" y="6350"/>
                  </a:lnTo>
                  <a:lnTo>
                    <a:pt x="3695839" y="6350"/>
                  </a:lnTo>
                  <a:lnTo>
                    <a:pt x="3695839" y="0"/>
                  </a:lnTo>
                  <a:lnTo>
                    <a:pt x="3471507" y="0"/>
                  </a:lnTo>
                  <a:lnTo>
                    <a:pt x="3465030" y="0"/>
                  </a:lnTo>
                  <a:lnTo>
                    <a:pt x="3465030" y="6350"/>
                  </a:lnTo>
                  <a:lnTo>
                    <a:pt x="3465030" y="6921"/>
                  </a:lnTo>
                  <a:lnTo>
                    <a:pt x="3465030" y="208280"/>
                  </a:lnTo>
                  <a:lnTo>
                    <a:pt x="3240506" y="208280"/>
                  </a:lnTo>
                  <a:lnTo>
                    <a:pt x="3240748" y="6921"/>
                  </a:lnTo>
                  <a:lnTo>
                    <a:pt x="3240494" y="6921"/>
                  </a:lnTo>
                  <a:lnTo>
                    <a:pt x="3240494" y="6350"/>
                  </a:lnTo>
                  <a:lnTo>
                    <a:pt x="3240748" y="6350"/>
                  </a:lnTo>
                  <a:lnTo>
                    <a:pt x="3465030" y="6350"/>
                  </a:lnTo>
                  <a:lnTo>
                    <a:pt x="3465030" y="0"/>
                  </a:lnTo>
                  <a:lnTo>
                    <a:pt x="3240748" y="0"/>
                  </a:lnTo>
                  <a:lnTo>
                    <a:pt x="3234029" y="0"/>
                  </a:lnTo>
                  <a:lnTo>
                    <a:pt x="3234029" y="6350"/>
                  </a:lnTo>
                  <a:lnTo>
                    <a:pt x="3234029" y="6921"/>
                  </a:lnTo>
                  <a:lnTo>
                    <a:pt x="3234029" y="208280"/>
                  </a:lnTo>
                  <a:lnTo>
                    <a:pt x="3009747" y="208280"/>
                  </a:lnTo>
                  <a:lnTo>
                    <a:pt x="3009747" y="6921"/>
                  </a:lnTo>
                  <a:lnTo>
                    <a:pt x="3009620" y="6921"/>
                  </a:lnTo>
                  <a:lnTo>
                    <a:pt x="3009620" y="6350"/>
                  </a:lnTo>
                  <a:lnTo>
                    <a:pt x="3009747" y="6350"/>
                  </a:lnTo>
                  <a:lnTo>
                    <a:pt x="3234029" y="6350"/>
                  </a:lnTo>
                  <a:lnTo>
                    <a:pt x="3234029" y="0"/>
                  </a:lnTo>
                  <a:lnTo>
                    <a:pt x="3009747" y="0"/>
                  </a:lnTo>
                  <a:lnTo>
                    <a:pt x="3003283" y="0"/>
                  </a:lnTo>
                  <a:lnTo>
                    <a:pt x="3003283" y="6350"/>
                  </a:lnTo>
                  <a:lnTo>
                    <a:pt x="3003283" y="6921"/>
                  </a:lnTo>
                  <a:lnTo>
                    <a:pt x="3003283" y="208280"/>
                  </a:lnTo>
                  <a:lnTo>
                    <a:pt x="2778620" y="208280"/>
                  </a:lnTo>
                  <a:lnTo>
                    <a:pt x="2778620" y="6350"/>
                  </a:lnTo>
                  <a:lnTo>
                    <a:pt x="3003283" y="6350"/>
                  </a:lnTo>
                  <a:lnTo>
                    <a:pt x="3003283" y="0"/>
                  </a:lnTo>
                  <a:lnTo>
                    <a:pt x="2778480" y="0"/>
                  </a:lnTo>
                  <a:lnTo>
                    <a:pt x="2772016" y="0"/>
                  </a:lnTo>
                  <a:lnTo>
                    <a:pt x="2772016" y="6350"/>
                  </a:lnTo>
                  <a:lnTo>
                    <a:pt x="2772016" y="6921"/>
                  </a:lnTo>
                  <a:lnTo>
                    <a:pt x="2772016" y="208280"/>
                  </a:lnTo>
                  <a:lnTo>
                    <a:pt x="2547480" y="208280"/>
                  </a:lnTo>
                  <a:lnTo>
                    <a:pt x="2547480" y="6921"/>
                  </a:lnTo>
                  <a:lnTo>
                    <a:pt x="2547480" y="6350"/>
                  </a:lnTo>
                  <a:lnTo>
                    <a:pt x="2772016" y="6350"/>
                  </a:lnTo>
                  <a:lnTo>
                    <a:pt x="2772016" y="0"/>
                  </a:lnTo>
                  <a:lnTo>
                    <a:pt x="2547480" y="0"/>
                  </a:lnTo>
                  <a:lnTo>
                    <a:pt x="2541003" y="0"/>
                  </a:lnTo>
                  <a:lnTo>
                    <a:pt x="2541003" y="6350"/>
                  </a:lnTo>
                  <a:lnTo>
                    <a:pt x="2541003" y="6921"/>
                  </a:lnTo>
                  <a:lnTo>
                    <a:pt x="2541003" y="208280"/>
                  </a:lnTo>
                  <a:lnTo>
                    <a:pt x="2316467" y="208280"/>
                  </a:lnTo>
                  <a:lnTo>
                    <a:pt x="2316467" y="6921"/>
                  </a:lnTo>
                  <a:lnTo>
                    <a:pt x="2316467" y="6350"/>
                  </a:lnTo>
                  <a:lnTo>
                    <a:pt x="2541003" y="6350"/>
                  </a:lnTo>
                  <a:lnTo>
                    <a:pt x="2541003" y="0"/>
                  </a:lnTo>
                  <a:lnTo>
                    <a:pt x="2316467" y="0"/>
                  </a:lnTo>
                  <a:lnTo>
                    <a:pt x="2310003" y="0"/>
                  </a:lnTo>
                  <a:lnTo>
                    <a:pt x="2310003" y="6350"/>
                  </a:lnTo>
                  <a:lnTo>
                    <a:pt x="2310003" y="6921"/>
                  </a:lnTo>
                  <a:lnTo>
                    <a:pt x="2310003" y="208280"/>
                  </a:lnTo>
                  <a:lnTo>
                    <a:pt x="2085467" y="208280"/>
                  </a:lnTo>
                  <a:lnTo>
                    <a:pt x="2085467" y="6921"/>
                  </a:lnTo>
                  <a:lnTo>
                    <a:pt x="2085467" y="6350"/>
                  </a:lnTo>
                  <a:lnTo>
                    <a:pt x="2310003" y="6350"/>
                  </a:lnTo>
                  <a:lnTo>
                    <a:pt x="2310003" y="0"/>
                  </a:lnTo>
                  <a:lnTo>
                    <a:pt x="2085467" y="0"/>
                  </a:lnTo>
                  <a:lnTo>
                    <a:pt x="2078990" y="0"/>
                  </a:lnTo>
                  <a:lnTo>
                    <a:pt x="2078990" y="6350"/>
                  </a:lnTo>
                  <a:lnTo>
                    <a:pt x="2078990" y="6921"/>
                  </a:lnTo>
                  <a:lnTo>
                    <a:pt x="2078990" y="208280"/>
                  </a:lnTo>
                  <a:lnTo>
                    <a:pt x="1854454" y="208280"/>
                  </a:lnTo>
                  <a:lnTo>
                    <a:pt x="1854454" y="6921"/>
                  </a:lnTo>
                  <a:lnTo>
                    <a:pt x="1854454" y="6350"/>
                  </a:lnTo>
                  <a:lnTo>
                    <a:pt x="2078990" y="6350"/>
                  </a:lnTo>
                  <a:lnTo>
                    <a:pt x="2078990" y="0"/>
                  </a:lnTo>
                  <a:lnTo>
                    <a:pt x="1854454" y="0"/>
                  </a:lnTo>
                  <a:lnTo>
                    <a:pt x="1847989" y="0"/>
                  </a:lnTo>
                  <a:lnTo>
                    <a:pt x="1847989" y="6350"/>
                  </a:lnTo>
                  <a:lnTo>
                    <a:pt x="1847989" y="6921"/>
                  </a:lnTo>
                  <a:lnTo>
                    <a:pt x="1847989" y="208280"/>
                  </a:lnTo>
                  <a:lnTo>
                    <a:pt x="1623453" y="208280"/>
                  </a:lnTo>
                  <a:lnTo>
                    <a:pt x="1623453" y="6921"/>
                  </a:lnTo>
                  <a:lnTo>
                    <a:pt x="1623453" y="6350"/>
                  </a:lnTo>
                  <a:lnTo>
                    <a:pt x="1847989" y="6350"/>
                  </a:lnTo>
                  <a:lnTo>
                    <a:pt x="1847989" y="0"/>
                  </a:lnTo>
                  <a:lnTo>
                    <a:pt x="1623453" y="0"/>
                  </a:lnTo>
                  <a:lnTo>
                    <a:pt x="1616976" y="0"/>
                  </a:lnTo>
                  <a:lnTo>
                    <a:pt x="1616976" y="6350"/>
                  </a:lnTo>
                  <a:lnTo>
                    <a:pt x="1616976" y="6921"/>
                  </a:lnTo>
                  <a:lnTo>
                    <a:pt x="1616976" y="208280"/>
                  </a:lnTo>
                  <a:lnTo>
                    <a:pt x="1392440" y="208280"/>
                  </a:lnTo>
                  <a:lnTo>
                    <a:pt x="1392440" y="6921"/>
                  </a:lnTo>
                  <a:lnTo>
                    <a:pt x="1392440" y="6350"/>
                  </a:lnTo>
                  <a:lnTo>
                    <a:pt x="1616976" y="6350"/>
                  </a:lnTo>
                  <a:lnTo>
                    <a:pt x="1616976" y="0"/>
                  </a:lnTo>
                  <a:lnTo>
                    <a:pt x="1392440" y="0"/>
                  </a:lnTo>
                  <a:lnTo>
                    <a:pt x="1385976" y="0"/>
                  </a:lnTo>
                  <a:lnTo>
                    <a:pt x="1385976" y="6350"/>
                  </a:lnTo>
                  <a:lnTo>
                    <a:pt x="1385976" y="6921"/>
                  </a:lnTo>
                  <a:lnTo>
                    <a:pt x="1385976" y="208280"/>
                  </a:lnTo>
                  <a:lnTo>
                    <a:pt x="1161440" y="208280"/>
                  </a:lnTo>
                  <a:lnTo>
                    <a:pt x="1161440" y="6921"/>
                  </a:lnTo>
                  <a:lnTo>
                    <a:pt x="1161440" y="6350"/>
                  </a:lnTo>
                  <a:lnTo>
                    <a:pt x="1385976" y="6350"/>
                  </a:lnTo>
                  <a:lnTo>
                    <a:pt x="1385976" y="0"/>
                  </a:lnTo>
                  <a:lnTo>
                    <a:pt x="1161440" y="0"/>
                  </a:lnTo>
                  <a:lnTo>
                    <a:pt x="1154963" y="0"/>
                  </a:lnTo>
                  <a:lnTo>
                    <a:pt x="1154963" y="6350"/>
                  </a:lnTo>
                  <a:lnTo>
                    <a:pt x="1154963" y="6921"/>
                  </a:lnTo>
                  <a:lnTo>
                    <a:pt x="1154963" y="208280"/>
                  </a:lnTo>
                  <a:lnTo>
                    <a:pt x="930427" y="208280"/>
                  </a:lnTo>
                  <a:lnTo>
                    <a:pt x="930427" y="6921"/>
                  </a:lnTo>
                  <a:lnTo>
                    <a:pt x="930427" y="6350"/>
                  </a:lnTo>
                  <a:lnTo>
                    <a:pt x="1154963" y="6350"/>
                  </a:lnTo>
                  <a:lnTo>
                    <a:pt x="1154963" y="0"/>
                  </a:lnTo>
                  <a:lnTo>
                    <a:pt x="930427" y="0"/>
                  </a:lnTo>
                  <a:lnTo>
                    <a:pt x="923963" y="0"/>
                  </a:lnTo>
                  <a:lnTo>
                    <a:pt x="923963" y="6350"/>
                  </a:lnTo>
                  <a:lnTo>
                    <a:pt x="923963" y="6921"/>
                  </a:lnTo>
                  <a:lnTo>
                    <a:pt x="923963" y="208280"/>
                  </a:lnTo>
                  <a:lnTo>
                    <a:pt x="699427" y="208280"/>
                  </a:lnTo>
                  <a:lnTo>
                    <a:pt x="699427" y="6921"/>
                  </a:lnTo>
                  <a:lnTo>
                    <a:pt x="699427" y="6350"/>
                  </a:lnTo>
                  <a:lnTo>
                    <a:pt x="923963" y="6350"/>
                  </a:lnTo>
                  <a:lnTo>
                    <a:pt x="923963" y="0"/>
                  </a:lnTo>
                  <a:lnTo>
                    <a:pt x="699427" y="0"/>
                  </a:lnTo>
                  <a:lnTo>
                    <a:pt x="692950" y="0"/>
                  </a:lnTo>
                  <a:lnTo>
                    <a:pt x="692950" y="6350"/>
                  </a:lnTo>
                  <a:lnTo>
                    <a:pt x="692950" y="6921"/>
                  </a:lnTo>
                  <a:lnTo>
                    <a:pt x="692950" y="208280"/>
                  </a:lnTo>
                  <a:lnTo>
                    <a:pt x="468414" y="208280"/>
                  </a:lnTo>
                  <a:lnTo>
                    <a:pt x="468414" y="6921"/>
                  </a:lnTo>
                  <a:lnTo>
                    <a:pt x="468414" y="6350"/>
                  </a:lnTo>
                  <a:lnTo>
                    <a:pt x="692950" y="6350"/>
                  </a:lnTo>
                  <a:lnTo>
                    <a:pt x="692950" y="0"/>
                  </a:lnTo>
                  <a:lnTo>
                    <a:pt x="468414" y="0"/>
                  </a:lnTo>
                  <a:lnTo>
                    <a:pt x="461949" y="0"/>
                  </a:lnTo>
                  <a:lnTo>
                    <a:pt x="461949" y="6350"/>
                  </a:lnTo>
                  <a:lnTo>
                    <a:pt x="461949" y="6921"/>
                  </a:lnTo>
                  <a:lnTo>
                    <a:pt x="461949" y="208280"/>
                  </a:lnTo>
                  <a:lnTo>
                    <a:pt x="237413" y="208280"/>
                  </a:lnTo>
                  <a:lnTo>
                    <a:pt x="237540" y="6921"/>
                  </a:lnTo>
                  <a:lnTo>
                    <a:pt x="237413" y="6921"/>
                  </a:lnTo>
                  <a:lnTo>
                    <a:pt x="237413" y="6350"/>
                  </a:lnTo>
                  <a:lnTo>
                    <a:pt x="237540" y="6350"/>
                  </a:lnTo>
                  <a:lnTo>
                    <a:pt x="461949" y="6350"/>
                  </a:lnTo>
                  <a:lnTo>
                    <a:pt x="461949" y="0"/>
                  </a:lnTo>
                  <a:lnTo>
                    <a:pt x="237540" y="0"/>
                  </a:lnTo>
                  <a:lnTo>
                    <a:pt x="230936" y="0"/>
                  </a:lnTo>
                  <a:lnTo>
                    <a:pt x="230936" y="6350"/>
                  </a:lnTo>
                  <a:lnTo>
                    <a:pt x="230936" y="6921"/>
                  </a:lnTo>
                  <a:lnTo>
                    <a:pt x="230936" y="208280"/>
                  </a:lnTo>
                  <a:lnTo>
                    <a:pt x="6413" y="208280"/>
                  </a:lnTo>
                  <a:lnTo>
                    <a:pt x="6413" y="6350"/>
                  </a:lnTo>
                  <a:lnTo>
                    <a:pt x="230936" y="6350"/>
                  </a:lnTo>
                  <a:lnTo>
                    <a:pt x="230936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208280"/>
                  </a:lnTo>
                  <a:lnTo>
                    <a:pt x="0" y="214630"/>
                  </a:lnTo>
                  <a:lnTo>
                    <a:pt x="230936" y="214630"/>
                  </a:lnTo>
                  <a:lnTo>
                    <a:pt x="237413" y="214630"/>
                  </a:lnTo>
                  <a:lnTo>
                    <a:pt x="4164520" y="214630"/>
                  </a:lnTo>
                  <a:lnTo>
                    <a:pt x="4164520" y="208280"/>
                  </a:lnTo>
                  <a:lnTo>
                    <a:pt x="3933520" y="208280"/>
                  </a:lnTo>
                  <a:lnTo>
                    <a:pt x="3933520" y="6350"/>
                  </a:lnTo>
                  <a:lnTo>
                    <a:pt x="4164520" y="6350"/>
                  </a:lnTo>
                  <a:lnTo>
                    <a:pt x="4164520" y="0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71223" y="3968431"/>
              <a:ext cx="699770" cy="214629"/>
            </a:xfrm>
            <a:custGeom>
              <a:avLst/>
              <a:gdLst/>
              <a:ahLst/>
              <a:cxnLst/>
              <a:rect l="l" t="t" r="r" b="b"/>
              <a:pathLst>
                <a:path w="699770" h="214629">
                  <a:moveTo>
                    <a:pt x="699490" y="0"/>
                  </a:moveTo>
                  <a:lnTo>
                    <a:pt x="468490" y="0"/>
                  </a:lnTo>
                  <a:lnTo>
                    <a:pt x="462013" y="0"/>
                  </a:lnTo>
                  <a:lnTo>
                    <a:pt x="462013" y="6350"/>
                  </a:lnTo>
                  <a:lnTo>
                    <a:pt x="462013" y="6921"/>
                  </a:lnTo>
                  <a:lnTo>
                    <a:pt x="462013" y="208280"/>
                  </a:lnTo>
                  <a:lnTo>
                    <a:pt x="237477" y="208280"/>
                  </a:lnTo>
                  <a:lnTo>
                    <a:pt x="237477" y="6921"/>
                  </a:lnTo>
                  <a:lnTo>
                    <a:pt x="237477" y="6350"/>
                  </a:lnTo>
                  <a:lnTo>
                    <a:pt x="462013" y="6350"/>
                  </a:lnTo>
                  <a:lnTo>
                    <a:pt x="462013" y="0"/>
                  </a:lnTo>
                  <a:lnTo>
                    <a:pt x="231013" y="0"/>
                  </a:lnTo>
                  <a:lnTo>
                    <a:pt x="231013" y="6350"/>
                  </a:lnTo>
                  <a:lnTo>
                    <a:pt x="231013" y="6921"/>
                  </a:lnTo>
                  <a:lnTo>
                    <a:pt x="231013" y="208280"/>
                  </a:lnTo>
                  <a:lnTo>
                    <a:pt x="0" y="208280"/>
                  </a:lnTo>
                  <a:lnTo>
                    <a:pt x="0" y="214630"/>
                  </a:lnTo>
                  <a:lnTo>
                    <a:pt x="699490" y="214630"/>
                  </a:lnTo>
                  <a:lnTo>
                    <a:pt x="699490" y="208597"/>
                  </a:lnTo>
                  <a:lnTo>
                    <a:pt x="699490" y="208280"/>
                  </a:lnTo>
                  <a:lnTo>
                    <a:pt x="699490" y="6921"/>
                  </a:lnTo>
                  <a:lnTo>
                    <a:pt x="693026" y="6921"/>
                  </a:lnTo>
                  <a:lnTo>
                    <a:pt x="693026" y="208280"/>
                  </a:lnTo>
                  <a:lnTo>
                    <a:pt x="468490" y="208280"/>
                  </a:lnTo>
                  <a:lnTo>
                    <a:pt x="468490" y="6921"/>
                  </a:lnTo>
                  <a:lnTo>
                    <a:pt x="468490" y="6350"/>
                  </a:lnTo>
                  <a:lnTo>
                    <a:pt x="699490" y="6350"/>
                  </a:lnTo>
                  <a:lnTo>
                    <a:pt x="699490" y="0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21469"/>
              <a:ext cx="8575189" cy="15335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0123" y="3303385"/>
              <a:ext cx="1933574" cy="7143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18394" y="169101"/>
              <a:ext cx="3771899" cy="111442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84882" y="8878097"/>
            <a:ext cx="8173084" cy="1109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91639" marR="5080" indent="-1679575">
              <a:lnSpc>
                <a:spcPct val="114700"/>
              </a:lnSpc>
              <a:spcBef>
                <a:spcPts val="100"/>
              </a:spcBef>
              <a:tabLst>
                <a:tab pos="3194685" algn="l"/>
              </a:tabLst>
            </a:pPr>
            <a:r>
              <a:rPr sz="3000" spc="50" dirty="0">
                <a:solidFill>
                  <a:srgbClr val="31346E"/>
                </a:solidFill>
                <a:latin typeface="Trebuchet MS"/>
                <a:cs typeface="Trebuchet MS"/>
              </a:rPr>
              <a:t>Presented</a:t>
            </a:r>
            <a:r>
              <a:rPr sz="3000" spc="-125" dirty="0">
                <a:solidFill>
                  <a:srgbClr val="31346E"/>
                </a:solidFill>
                <a:latin typeface="Trebuchet MS"/>
                <a:cs typeface="Trebuchet MS"/>
              </a:rPr>
              <a:t> </a:t>
            </a:r>
            <a:r>
              <a:rPr sz="3000" spc="80" dirty="0">
                <a:solidFill>
                  <a:srgbClr val="31346E"/>
                </a:solidFill>
                <a:latin typeface="Trebuchet MS"/>
                <a:cs typeface="Trebuchet MS"/>
              </a:rPr>
              <a:t>by</a:t>
            </a:r>
            <a:r>
              <a:rPr sz="3000" spc="-120" dirty="0">
                <a:solidFill>
                  <a:srgbClr val="31346E"/>
                </a:solidFill>
                <a:latin typeface="Trebuchet MS"/>
                <a:cs typeface="Trebuchet MS"/>
              </a:rPr>
              <a:t> </a:t>
            </a:r>
            <a:r>
              <a:rPr sz="3000" spc="80" dirty="0">
                <a:solidFill>
                  <a:srgbClr val="31346E"/>
                </a:solidFill>
                <a:latin typeface="Trebuchet MS"/>
                <a:cs typeface="Trebuchet MS"/>
              </a:rPr>
              <a:t>-</a:t>
            </a:r>
            <a:r>
              <a:rPr sz="3000" spc="35" dirty="0">
                <a:solidFill>
                  <a:srgbClr val="31346E"/>
                </a:solidFill>
                <a:latin typeface="Trebuchet MS"/>
                <a:cs typeface="Trebuchet MS"/>
              </a:rPr>
              <a:t>-</a:t>
            </a:r>
            <a:r>
              <a:rPr sz="3000" dirty="0">
                <a:solidFill>
                  <a:srgbClr val="31346E"/>
                </a:solidFill>
                <a:latin typeface="Trebuchet MS"/>
                <a:cs typeface="Trebuchet MS"/>
              </a:rPr>
              <a:t>	</a:t>
            </a:r>
            <a:r>
              <a:rPr sz="3100" spc="-229" dirty="0">
                <a:solidFill>
                  <a:srgbClr val="111212"/>
                </a:solidFill>
                <a:latin typeface="Arial Black"/>
                <a:cs typeface="Arial Black"/>
              </a:rPr>
              <a:t>Tanvi</a:t>
            </a:r>
            <a:r>
              <a:rPr sz="3100" spc="-295" dirty="0">
                <a:solidFill>
                  <a:srgbClr val="111212"/>
                </a:solidFill>
                <a:latin typeface="Arial Black"/>
                <a:cs typeface="Arial Black"/>
              </a:rPr>
              <a:t> </a:t>
            </a:r>
            <a:r>
              <a:rPr sz="3100" spc="-254" dirty="0">
                <a:solidFill>
                  <a:srgbClr val="111212"/>
                </a:solidFill>
                <a:latin typeface="Arial Black"/>
                <a:cs typeface="Arial Black"/>
              </a:rPr>
              <a:t>Akre</a:t>
            </a:r>
            <a:r>
              <a:rPr sz="3100" spc="-290" dirty="0">
                <a:solidFill>
                  <a:srgbClr val="111212"/>
                </a:solidFill>
                <a:latin typeface="Arial Black"/>
                <a:cs typeface="Arial Black"/>
              </a:rPr>
              <a:t> </a:t>
            </a:r>
            <a:r>
              <a:rPr sz="3100" spc="155" dirty="0">
                <a:solidFill>
                  <a:srgbClr val="111212"/>
                </a:solidFill>
                <a:latin typeface="Arial Black"/>
                <a:cs typeface="Arial Black"/>
              </a:rPr>
              <a:t>-</a:t>
            </a:r>
            <a:r>
              <a:rPr sz="3100" spc="-290" dirty="0">
                <a:solidFill>
                  <a:srgbClr val="111212"/>
                </a:solidFill>
                <a:latin typeface="Arial Black"/>
                <a:cs typeface="Arial Black"/>
              </a:rPr>
              <a:t> </a:t>
            </a:r>
            <a:r>
              <a:rPr sz="3100" spc="-200" dirty="0">
                <a:solidFill>
                  <a:srgbClr val="111212"/>
                </a:solidFill>
                <a:latin typeface="Arial Black"/>
                <a:cs typeface="Arial Black"/>
              </a:rPr>
              <a:t>31031823001 </a:t>
            </a:r>
            <a:r>
              <a:rPr sz="3100" spc="-170" dirty="0">
                <a:solidFill>
                  <a:srgbClr val="111212"/>
                </a:solidFill>
                <a:latin typeface="Arial Black"/>
                <a:cs typeface="Arial Black"/>
              </a:rPr>
              <a:t>Vidhi</a:t>
            </a:r>
            <a:r>
              <a:rPr sz="3100" spc="-270" dirty="0">
                <a:solidFill>
                  <a:srgbClr val="111212"/>
                </a:solidFill>
                <a:latin typeface="Arial Black"/>
                <a:cs typeface="Arial Black"/>
              </a:rPr>
              <a:t> </a:t>
            </a:r>
            <a:r>
              <a:rPr sz="3100" spc="-210" dirty="0">
                <a:solidFill>
                  <a:srgbClr val="111212"/>
                </a:solidFill>
                <a:latin typeface="Arial Black"/>
                <a:cs typeface="Arial Black"/>
              </a:rPr>
              <a:t>Murdeshwar</a:t>
            </a:r>
            <a:r>
              <a:rPr sz="3100" spc="-270" dirty="0">
                <a:solidFill>
                  <a:srgbClr val="111212"/>
                </a:solidFill>
                <a:latin typeface="Arial Black"/>
                <a:cs typeface="Arial Black"/>
              </a:rPr>
              <a:t> </a:t>
            </a:r>
            <a:r>
              <a:rPr sz="3100" spc="155" dirty="0">
                <a:solidFill>
                  <a:srgbClr val="111212"/>
                </a:solidFill>
                <a:latin typeface="Arial Black"/>
                <a:cs typeface="Arial Black"/>
              </a:rPr>
              <a:t>-</a:t>
            </a:r>
            <a:r>
              <a:rPr sz="3100" spc="-265" dirty="0">
                <a:solidFill>
                  <a:srgbClr val="111212"/>
                </a:solidFill>
                <a:latin typeface="Arial Black"/>
                <a:cs typeface="Arial Black"/>
              </a:rPr>
              <a:t> </a:t>
            </a:r>
            <a:r>
              <a:rPr sz="3100" spc="-165" dirty="0">
                <a:solidFill>
                  <a:srgbClr val="111212"/>
                </a:solidFill>
                <a:latin typeface="Arial Black"/>
                <a:cs typeface="Arial Black"/>
              </a:rPr>
              <a:t>31031823008</a:t>
            </a:r>
            <a:endParaRPr sz="3100">
              <a:latin typeface="Arial Black"/>
              <a:cs typeface="Arial Blac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6623" y="3304581"/>
            <a:ext cx="5277485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b="1" spc="-20" dirty="0">
                <a:solidFill>
                  <a:srgbClr val="31346E"/>
                </a:solidFill>
                <a:latin typeface="Times New Roman"/>
                <a:cs typeface="Times New Roman"/>
              </a:rPr>
              <a:t>Helping</a:t>
            </a:r>
            <a:r>
              <a:rPr sz="3800" b="1" spc="-165" dirty="0">
                <a:solidFill>
                  <a:srgbClr val="31346E"/>
                </a:solidFill>
                <a:latin typeface="Times New Roman"/>
                <a:cs typeface="Times New Roman"/>
              </a:rPr>
              <a:t> </a:t>
            </a:r>
            <a:r>
              <a:rPr sz="3800" b="1" spc="-65" dirty="0">
                <a:solidFill>
                  <a:srgbClr val="31346E"/>
                </a:solidFill>
                <a:latin typeface="Times New Roman"/>
                <a:cs typeface="Times New Roman"/>
              </a:rPr>
              <a:t>you</a:t>
            </a:r>
            <a:r>
              <a:rPr sz="3800" b="1" spc="-160" dirty="0">
                <a:solidFill>
                  <a:srgbClr val="31346E"/>
                </a:solidFill>
                <a:latin typeface="Times New Roman"/>
                <a:cs typeface="Times New Roman"/>
              </a:rPr>
              <a:t> </a:t>
            </a:r>
            <a:r>
              <a:rPr sz="3800" b="1" dirty="0">
                <a:solidFill>
                  <a:srgbClr val="31346E"/>
                </a:solidFill>
                <a:latin typeface="Times New Roman"/>
                <a:cs typeface="Times New Roman"/>
              </a:rPr>
              <a:t>stay</a:t>
            </a:r>
            <a:r>
              <a:rPr sz="3800" b="1" spc="-160" dirty="0">
                <a:solidFill>
                  <a:srgbClr val="31346E"/>
                </a:solidFill>
                <a:latin typeface="Times New Roman"/>
                <a:cs typeface="Times New Roman"/>
              </a:rPr>
              <a:t> </a:t>
            </a:r>
            <a:r>
              <a:rPr sz="3800" b="1" spc="-125" dirty="0">
                <a:solidFill>
                  <a:srgbClr val="31346E"/>
                </a:solidFill>
                <a:latin typeface="Times New Roman"/>
                <a:cs typeface="Times New Roman"/>
              </a:rPr>
              <a:t>prepared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641391" y="1005837"/>
            <a:ext cx="1189990" cy="2422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700" spc="300" dirty="0">
                <a:solidFill>
                  <a:srgbClr val="FEFEFE"/>
                </a:solidFill>
                <a:latin typeface="Trebuchet MS"/>
                <a:cs typeface="Trebuchet MS"/>
              </a:rPr>
              <a:t>d</a:t>
            </a:r>
            <a:endParaRPr sz="15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5421" y="2916412"/>
            <a:ext cx="8447314" cy="560091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50568"/>
            <a:ext cx="18288000" cy="2081530"/>
          </a:xfrm>
          <a:custGeom>
            <a:avLst/>
            <a:gdLst/>
            <a:ahLst/>
            <a:cxnLst/>
            <a:rect l="l" t="t" r="r" b="b"/>
            <a:pathLst>
              <a:path w="18288000" h="2081530">
                <a:moveTo>
                  <a:pt x="18288000" y="2081429"/>
                </a:moveTo>
                <a:lnTo>
                  <a:pt x="0" y="2081429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2081429"/>
                </a:lnTo>
                <a:close/>
              </a:path>
            </a:pathLst>
          </a:custGeom>
          <a:solidFill>
            <a:srgbClr val="5DB9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9559" y="582587"/>
            <a:ext cx="15181580" cy="158369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  <a:tabLst>
                <a:tab pos="2833370" algn="l"/>
              </a:tabLst>
            </a:pPr>
            <a:r>
              <a:rPr sz="3600" spc="120" dirty="0"/>
              <a:t>OBJECTIVE</a:t>
            </a:r>
            <a:r>
              <a:rPr sz="3600" dirty="0"/>
              <a:t>	</a:t>
            </a:r>
            <a:r>
              <a:rPr sz="3600" spc="-50" dirty="0"/>
              <a:t>1</a:t>
            </a:r>
            <a:endParaRPr sz="3600"/>
          </a:p>
          <a:p>
            <a:pPr marL="12700" marR="5080" algn="ctr">
              <a:lnSpc>
                <a:spcPts val="3750"/>
              </a:lnSpc>
              <a:spcBef>
                <a:spcPts val="20"/>
              </a:spcBef>
            </a:pPr>
            <a:r>
              <a:rPr sz="2700" spc="55" dirty="0">
                <a:latin typeface="Trebuchet MS"/>
                <a:cs typeface="Trebuchet MS"/>
              </a:rPr>
              <a:t>To</a:t>
            </a:r>
            <a:r>
              <a:rPr sz="2700" spc="-85" dirty="0">
                <a:latin typeface="Trebuchet MS"/>
                <a:cs typeface="Trebuchet MS"/>
              </a:rPr>
              <a:t> </a:t>
            </a:r>
            <a:r>
              <a:rPr sz="2700" dirty="0">
                <a:latin typeface="Trebuchet MS"/>
                <a:cs typeface="Trebuchet MS"/>
              </a:rPr>
              <a:t>predict</a:t>
            </a:r>
            <a:r>
              <a:rPr sz="2700" spc="-85" dirty="0">
                <a:latin typeface="Trebuchet MS"/>
                <a:cs typeface="Trebuchet MS"/>
              </a:rPr>
              <a:t> </a:t>
            </a:r>
            <a:r>
              <a:rPr sz="2700" dirty="0">
                <a:latin typeface="Trebuchet MS"/>
                <a:cs typeface="Trebuchet MS"/>
              </a:rPr>
              <a:t>whether</a:t>
            </a:r>
            <a:r>
              <a:rPr sz="2700" spc="-80" dirty="0">
                <a:latin typeface="Trebuchet MS"/>
                <a:cs typeface="Trebuchet MS"/>
              </a:rPr>
              <a:t> </a:t>
            </a:r>
            <a:r>
              <a:rPr sz="2700" spc="80" dirty="0">
                <a:latin typeface="Trebuchet MS"/>
                <a:cs typeface="Trebuchet MS"/>
              </a:rPr>
              <a:t>an</a:t>
            </a:r>
            <a:r>
              <a:rPr sz="2700" spc="-85" dirty="0">
                <a:latin typeface="Trebuchet MS"/>
                <a:cs typeface="Trebuchet MS"/>
              </a:rPr>
              <a:t> </a:t>
            </a:r>
            <a:r>
              <a:rPr sz="2700" dirty="0">
                <a:latin typeface="Trebuchet MS"/>
                <a:cs typeface="Trebuchet MS"/>
              </a:rPr>
              <a:t>individual</a:t>
            </a:r>
            <a:r>
              <a:rPr sz="2700" spc="-85" dirty="0">
                <a:latin typeface="Trebuchet MS"/>
                <a:cs typeface="Trebuchet MS"/>
              </a:rPr>
              <a:t> </a:t>
            </a:r>
            <a:r>
              <a:rPr sz="2700" spc="-60" dirty="0">
                <a:latin typeface="Trebuchet MS"/>
                <a:cs typeface="Trebuchet MS"/>
              </a:rPr>
              <a:t>will</a:t>
            </a:r>
            <a:r>
              <a:rPr sz="2700" spc="-80" dirty="0">
                <a:latin typeface="Trebuchet MS"/>
                <a:cs typeface="Trebuchet MS"/>
              </a:rPr>
              <a:t> </a:t>
            </a:r>
            <a:r>
              <a:rPr sz="2700" spc="65" dirty="0">
                <a:latin typeface="Trebuchet MS"/>
                <a:cs typeface="Trebuchet MS"/>
              </a:rPr>
              <a:t>or</a:t>
            </a:r>
            <a:r>
              <a:rPr sz="2700" spc="-85" dirty="0">
                <a:latin typeface="Trebuchet MS"/>
                <a:cs typeface="Trebuchet MS"/>
              </a:rPr>
              <a:t> </a:t>
            </a:r>
            <a:r>
              <a:rPr sz="2700" spc="-60" dirty="0">
                <a:latin typeface="Trebuchet MS"/>
                <a:cs typeface="Trebuchet MS"/>
              </a:rPr>
              <a:t>will</a:t>
            </a:r>
            <a:r>
              <a:rPr sz="2700" spc="-85" dirty="0">
                <a:latin typeface="Trebuchet MS"/>
                <a:cs typeface="Trebuchet MS"/>
              </a:rPr>
              <a:t> </a:t>
            </a:r>
            <a:r>
              <a:rPr sz="2700" dirty="0">
                <a:latin typeface="Trebuchet MS"/>
                <a:cs typeface="Trebuchet MS"/>
              </a:rPr>
              <a:t>not</a:t>
            </a:r>
            <a:r>
              <a:rPr sz="2700" spc="-80" dirty="0">
                <a:latin typeface="Trebuchet MS"/>
                <a:cs typeface="Trebuchet MS"/>
              </a:rPr>
              <a:t> </a:t>
            </a:r>
            <a:r>
              <a:rPr sz="2700" dirty="0">
                <a:latin typeface="Trebuchet MS"/>
                <a:cs typeface="Trebuchet MS"/>
              </a:rPr>
              <a:t>make</a:t>
            </a:r>
            <a:r>
              <a:rPr sz="2700" spc="-85" dirty="0">
                <a:latin typeface="Trebuchet MS"/>
                <a:cs typeface="Trebuchet MS"/>
              </a:rPr>
              <a:t> </a:t>
            </a:r>
            <a:r>
              <a:rPr sz="2700" spc="80" dirty="0">
                <a:latin typeface="Trebuchet MS"/>
                <a:cs typeface="Trebuchet MS"/>
              </a:rPr>
              <a:t>an</a:t>
            </a:r>
            <a:r>
              <a:rPr sz="2700" spc="-80" dirty="0">
                <a:latin typeface="Trebuchet MS"/>
                <a:cs typeface="Trebuchet MS"/>
              </a:rPr>
              <a:t> </a:t>
            </a:r>
            <a:r>
              <a:rPr sz="2700" spc="65" dirty="0">
                <a:latin typeface="Trebuchet MS"/>
                <a:cs typeface="Trebuchet MS"/>
              </a:rPr>
              <a:t>insurance</a:t>
            </a:r>
            <a:r>
              <a:rPr sz="2700" spc="-85" dirty="0">
                <a:latin typeface="Trebuchet MS"/>
                <a:cs typeface="Trebuchet MS"/>
              </a:rPr>
              <a:t> </a:t>
            </a:r>
            <a:r>
              <a:rPr sz="2700" dirty="0">
                <a:latin typeface="Trebuchet MS"/>
                <a:cs typeface="Trebuchet MS"/>
              </a:rPr>
              <a:t>claim</a:t>
            </a:r>
            <a:r>
              <a:rPr sz="2700" spc="-85" dirty="0">
                <a:latin typeface="Trebuchet MS"/>
                <a:cs typeface="Trebuchet MS"/>
              </a:rPr>
              <a:t> </a:t>
            </a:r>
            <a:r>
              <a:rPr sz="2700" spc="95" dirty="0">
                <a:latin typeface="Trebuchet MS"/>
                <a:cs typeface="Trebuchet MS"/>
              </a:rPr>
              <a:t>based</a:t>
            </a:r>
            <a:r>
              <a:rPr sz="2700" spc="-80" dirty="0">
                <a:latin typeface="Trebuchet MS"/>
                <a:cs typeface="Trebuchet MS"/>
              </a:rPr>
              <a:t> </a:t>
            </a:r>
            <a:r>
              <a:rPr sz="2700" spc="95" dirty="0">
                <a:latin typeface="Trebuchet MS"/>
                <a:cs typeface="Trebuchet MS"/>
              </a:rPr>
              <a:t>on</a:t>
            </a:r>
            <a:r>
              <a:rPr sz="2700" spc="-85" dirty="0">
                <a:latin typeface="Trebuchet MS"/>
                <a:cs typeface="Trebuchet MS"/>
              </a:rPr>
              <a:t> </a:t>
            </a:r>
            <a:r>
              <a:rPr sz="2700" dirty="0">
                <a:latin typeface="Trebuchet MS"/>
                <a:cs typeface="Trebuchet MS"/>
              </a:rPr>
              <a:t>their</a:t>
            </a:r>
            <a:r>
              <a:rPr sz="2700" spc="-85" dirty="0">
                <a:latin typeface="Trebuchet MS"/>
                <a:cs typeface="Trebuchet MS"/>
              </a:rPr>
              <a:t> </a:t>
            </a:r>
            <a:r>
              <a:rPr sz="2700" spc="90" dirty="0">
                <a:latin typeface="Trebuchet MS"/>
                <a:cs typeface="Trebuchet MS"/>
              </a:rPr>
              <a:t>smoking </a:t>
            </a:r>
            <a:r>
              <a:rPr sz="2700" dirty="0">
                <a:latin typeface="Trebuchet MS"/>
                <a:cs typeface="Trebuchet MS"/>
              </a:rPr>
              <a:t>status,</a:t>
            </a:r>
            <a:r>
              <a:rPr sz="2700" spc="35" dirty="0">
                <a:latin typeface="Trebuchet MS"/>
                <a:cs typeface="Trebuchet MS"/>
              </a:rPr>
              <a:t> </a:t>
            </a:r>
            <a:r>
              <a:rPr sz="2700" dirty="0">
                <a:latin typeface="Trebuchet MS"/>
                <a:cs typeface="Trebuchet MS"/>
              </a:rPr>
              <a:t>alcohol</a:t>
            </a:r>
            <a:r>
              <a:rPr sz="2700" spc="35" dirty="0">
                <a:latin typeface="Trebuchet MS"/>
                <a:cs typeface="Trebuchet MS"/>
              </a:rPr>
              <a:t> </a:t>
            </a:r>
            <a:r>
              <a:rPr sz="2700" dirty="0">
                <a:latin typeface="Trebuchet MS"/>
                <a:cs typeface="Trebuchet MS"/>
              </a:rPr>
              <a:t>consumption,</a:t>
            </a:r>
            <a:r>
              <a:rPr sz="2700" spc="35" dirty="0">
                <a:latin typeface="Trebuchet MS"/>
                <a:cs typeface="Trebuchet MS"/>
              </a:rPr>
              <a:t> </a:t>
            </a:r>
            <a:r>
              <a:rPr sz="2700" spc="80" dirty="0">
                <a:latin typeface="Trebuchet MS"/>
                <a:cs typeface="Trebuchet MS"/>
              </a:rPr>
              <a:t>and</a:t>
            </a:r>
            <a:r>
              <a:rPr sz="2700" spc="35" dirty="0">
                <a:latin typeface="Trebuchet MS"/>
                <a:cs typeface="Trebuchet MS"/>
              </a:rPr>
              <a:t> </a:t>
            </a:r>
            <a:r>
              <a:rPr sz="2700" spc="50" dirty="0">
                <a:latin typeface="Trebuchet MS"/>
                <a:cs typeface="Trebuchet MS"/>
              </a:rPr>
              <a:t>physical</a:t>
            </a:r>
            <a:r>
              <a:rPr sz="2700" spc="35" dirty="0">
                <a:latin typeface="Trebuchet MS"/>
                <a:cs typeface="Trebuchet MS"/>
              </a:rPr>
              <a:t> </a:t>
            </a:r>
            <a:r>
              <a:rPr sz="2700" spc="-20" dirty="0">
                <a:latin typeface="Trebuchet MS"/>
                <a:cs typeface="Trebuchet MS"/>
              </a:rPr>
              <a:t>activity</a:t>
            </a:r>
            <a:r>
              <a:rPr sz="2700" spc="35" dirty="0">
                <a:latin typeface="Trebuchet MS"/>
                <a:cs typeface="Trebuchet MS"/>
              </a:rPr>
              <a:t> </a:t>
            </a:r>
            <a:r>
              <a:rPr sz="2700" spc="-10" dirty="0">
                <a:latin typeface="Trebuchet MS"/>
                <a:cs typeface="Trebuchet MS"/>
              </a:rPr>
              <a:t>levels.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6561" y="8874960"/>
            <a:ext cx="17277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Times New Roman"/>
                <a:cs typeface="Times New Roman"/>
              </a:rPr>
              <a:t>Since</a:t>
            </a:r>
            <a:r>
              <a:rPr sz="3000" spc="20" dirty="0">
                <a:latin typeface="Times New Roman"/>
                <a:cs typeface="Times New Roman"/>
              </a:rPr>
              <a:t> </a:t>
            </a:r>
            <a:r>
              <a:rPr sz="3000" spc="150" dirty="0">
                <a:latin typeface="Times New Roman"/>
                <a:cs typeface="Times New Roman"/>
              </a:rPr>
              <a:t>k</a:t>
            </a:r>
            <a:r>
              <a:rPr sz="3000" spc="25" dirty="0">
                <a:latin typeface="Times New Roman"/>
                <a:cs typeface="Times New Roman"/>
              </a:rPr>
              <a:t> </a:t>
            </a:r>
            <a:r>
              <a:rPr sz="3000" spc="300" dirty="0">
                <a:latin typeface="Times New Roman"/>
                <a:cs typeface="Times New Roman"/>
              </a:rPr>
              <a:t>=</a:t>
            </a:r>
            <a:r>
              <a:rPr sz="3000" spc="25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5-</a:t>
            </a:r>
            <a:r>
              <a:rPr sz="3000" dirty="0">
                <a:latin typeface="Times New Roman"/>
                <a:cs typeface="Times New Roman"/>
              </a:rPr>
              <a:t>7</a:t>
            </a:r>
            <a:r>
              <a:rPr sz="3000" spc="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provides</a:t>
            </a:r>
            <a:r>
              <a:rPr sz="3000" spc="25" dirty="0">
                <a:latin typeface="Times New Roman"/>
                <a:cs typeface="Times New Roman"/>
              </a:rPr>
              <a:t> </a:t>
            </a:r>
            <a:r>
              <a:rPr sz="3000" spc="90" dirty="0">
                <a:latin typeface="Times New Roman"/>
                <a:cs typeface="Times New Roman"/>
              </a:rPr>
              <a:t>the</a:t>
            </a:r>
            <a:r>
              <a:rPr sz="3000" spc="25" dirty="0">
                <a:latin typeface="Times New Roman"/>
                <a:cs typeface="Times New Roman"/>
              </a:rPr>
              <a:t> </a:t>
            </a:r>
            <a:r>
              <a:rPr sz="3000" spc="65" dirty="0">
                <a:latin typeface="Times New Roman"/>
                <a:cs typeface="Times New Roman"/>
              </a:rPr>
              <a:t>best</a:t>
            </a:r>
            <a:r>
              <a:rPr sz="3000" spc="25" dirty="0">
                <a:latin typeface="Times New Roman"/>
                <a:cs typeface="Times New Roman"/>
              </a:rPr>
              <a:t> </a:t>
            </a:r>
            <a:r>
              <a:rPr sz="3000" spc="45" dirty="0">
                <a:latin typeface="Times New Roman"/>
                <a:cs typeface="Times New Roman"/>
              </a:rPr>
              <a:t>generalization,</a:t>
            </a:r>
            <a:r>
              <a:rPr sz="3000" spc="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we</a:t>
            </a:r>
            <a:r>
              <a:rPr sz="3000" spc="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select</a:t>
            </a:r>
            <a:r>
              <a:rPr sz="3000" spc="25" dirty="0">
                <a:latin typeface="Times New Roman"/>
                <a:cs typeface="Times New Roman"/>
              </a:rPr>
              <a:t> </a:t>
            </a:r>
            <a:r>
              <a:rPr sz="3000" spc="150" dirty="0">
                <a:latin typeface="Times New Roman"/>
                <a:cs typeface="Times New Roman"/>
              </a:rPr>
              <a:t>k</a:t>
            </a:r>
            <a:r>
              <a:rPr sz="3000" spc="20" dirty="0">
                <a:latin typeface="Times New Roman"/>
                <a:cs typeface="Times New Roman"/>
              </a:rPr>
              <a:t> </a:t>
            </a:r>
            <a:r>
              <a:rPr sz="3000" spc="300" dirty="0">
                <a:latin typeface="Times New Roman"/>
                <a:cs typeface="Times New Roman"/>
              </a:rPr>
              <a:t>=</a:t>
            </a:r>
            <a:r>
              <a:rPr sz="3000" spc="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5</a:t>
            </a:r>
            <a:r>
              <a:rPr sz="3000" spc="25" dirty="0">
                <a:latin typeface="Times New Roman"/>
                <a:cs typeface="Times New Roman"/>
              </a:rPr>
              <a:t> </a:t>
            </a:r>
            <a:r>
              <a:rPr sz="3000" spc="55" dirty="0">
                <a:latin typeface="Times New Roman"/>
                <a:cs typeface="Times New Roman"/>
              </a:rPr>
              <a:t>for</a:t>
            </a:r>
            <a:r>
              <a:rPr sz="3000" spc="25" dirty="0">
                <a:latin typeface="Times New Roman"/>
                <a:cs typeface="Times New Roman"/>
              </a:rPr>
              <a:t> </a:t>
            </a:r>
            <a:r>
              <a:rPr sz="3000" spc="90" dirty="0">
                <a:latin typeface="Times New Roman"/>
                <a:cs typeface="Times New Roman"/>
              </a:rPr>
              <a:t>the</a:t>
            </a:r>
            <a:r>
              <a:rPr sz="3000" spc="20" dirty="0">
                <a:latin typeface="Times New Roman"/>
                <a:cs typeface="Times New Roman"/>
              </a:rPr>
              <a:t> </a:t>
            </a:r>
            <a:r>
              <a:rPr sz="3000" spc="300" dirty="0">
                <a:latin typeface="Times New Roman"/>
                <a:cs typeface="Times New Roman"/>
              </a:rPr>
              <a:t>KNN</a:t>
            </a:r>
            <a:r>
              <a:rPr sz="3000" spc="25" dirty="0">
                <a:latin typeface="Times New Roman"/>
                <a:cs typeface="Times New Roman"/>
              </a:rPr>
              <a:t> </a:t>
            </a:r>
            <a:r>
              <a:rPr sz="3000" spc="75" dirty="0">
                <a:latin typeface="Times New Roman"/>
                <a:cs typeface="Times New Roman"/>
              </a:rPr>
              <a:t>algorithm</a:t>
            </a:r>
            <a:r>
              <a:rPr sz="3000" spc="25" dirty="0">
                <a:latin typeface="Times New Roman"/>
                <a:cs typeface="Times New Roman"/>
              </a:rPr>
              <a:t> </a:t>
            </a:r>
            <a:r>
              <a:rPr sz="3000" spc="75" dirty="0">
                <a:latin typeface="Times New Roman"/>
                <a:cs typeface="Times New Roman"/>
              </a:rPr>
              <a:t>as</a:t>
            </a:r>
            <a:r>
              <a:rPr sz="3000" spc="25" dirty="0">
                <a:latin typeface="Times New Roman"/>
                <a:cs typeface="Times New Roman"/>
              </a:rPr>
              <a:t> </a:t>
            </a:r>
            <a:r>
              <a:rPr sz="3000" spc="90" dirty="0">
                <a:latin typeface="Times New Roman"/>
                <a:cs typeface="Times New Roman"/>
              </a:rPr>
              <a:t>the</a:t>
            </a:r>
            <a:r>
              <a:rPr sz="3000" spc="20" dirty="0">
                <a:latin typeface="Times New Roman"/>
                <a:cs typeface="Times New Roman"/>
              </a:rPr>
              <a:t> </a:t>
            </a:r>
            <a:r>
              <a:rPr sz="3000" spc="75" dirty="0">
                <a:latin typeface="Times New Roman"/>
                <a:cs typeface="Times New Roman"/>
              </a:rPr>
              <a:t>optimal</a:t>
            </a:r>
            <a:r>
              <a:rPr sz="3000" spc="25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choice.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9500" y="337038"/>
            <a:ext cx="17448530" cy="26670"/>
          </a:xfrm>
          <a:custGeom>
            <a:avLst/>
            <a:gdLst/>
            <a:ahLst/>
            <a:cxnLst/>
            <a:rect l="l" t="t" r="r" b="b"/>
            <a:pathLst>
              <a:path w="17448530" h="26670">
                <a:moveTo>
                  <a:pt x="17447976" y="26469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2834" y="9973509"/>
            <a:ext cx="17448530" cy="26670"/>
          </a:xfrm>
          <a:custGeom>
            <a:avLst/>
            <a:gdLst/>
            <a:ahLst/>
            <a:cxnLst/>
            <a:rect l="l" t="t" r="r" b="b"/>
            <a:pathLst>
              <a:path w="17448530" h="26670">
                <a:moveTo>
                  <a:pt x="17447976" y="26469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8774" y="888171"/>
            <a:ext cx="7407963" cy="539053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40106" y="999172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0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30553" y="317961"/>
            <a:ext cx="17445990" cy="9762490"/>
            <a:chOff x="430553" y="317961"/>
            <a:chExt cx="17445990" cy="9762490"/>
          </a:xfrm>
        </p:grpSpPr>
        <p:sp>
          <p:nvSpPr>
            <p:cNvPr id="5" name="object 5"/>
            <p:cNvSpPr/>
            <p:nvPr/>
          </p:nvSpPr>
          <p:spPr>
            <a:xfrm>
              <a:off x="17855786" y="9991723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099"/>
                  </a:lnTo>
                </a:path>
              </a:pathLst>
            </a:custGeom>
            <a:ln w="3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857389" y="317961"/>
              <a:ext cx="0" cy="9693275"/>
            </a:xfrm>
            <a:custGeom>
              <a:avLst/>
              <a:gdLst/>
              <a:ahLst/>
              <a:cxnLst/>
              <a:rect l="l" t="t" r="r" b="b"/>
              <a:pathLst>
                <a:path h="9693275">
                  <a:moveTo>
                    <a:pt x="0" y="9692783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0581" y="337038"/>
              <a:ext cx="17426940" cy="0"/>
            </a:xfrm>
            <a:custGeom>
              <a:avLst/>
              <a:gdLst/>
              <a:ahLst/>
              <a:cxnLst/>
              <a:rect l="l" t="t" r="r" b="b"/>
              <a:pathLst>
                <a:path w="17426940">
                  <a:moveTo>
                    <a:pt x="0" y="0"/>
                  </a:moveTo>
                  <a:lnTo>
                    <a:pt x="1742683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9603" y="337011"/>
              <a:ext cx="0" cy="9693275"/>
            </a:xfrm>
            <a:custGeom>
              <a:avLst/>
              <a:gdLst/>
              <a:ahLst/>
              <a:cxnLst/>
              <a:rect l="l" t="t" r="r" b="b"/>
              <a:pathLst>
                <a:path h="9693275">
                  <a:moveTo>
                    <a:pt x="0" y="9692783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9631" y="7856568"/>
              <a:ext cx="17404715" cy="2223770"/>
            </a:xfrm>
            <a:custGeom>
              <a:avLst/>
              <a:gdLst/>
              <a:ahLst/>
              <a:cxnLst/>
              <a:rect l="l" t="t" r="r" b="b"/>
              <a:pathLst>
                <a:path w="17404715" h="2223770">
                  <a:moveTo>
                    <a:pt x="17404524" y="2223332"/>
                  </a:moveTo>
                  <a:lnTo>
                    <a:pt x="0" y="2223332"/>
                  </a:lnTo>
                  <a:lnTo>
                    <a:pt x="0" y="0"/>
                  </a:lnTo>
                  <a:lnTo>
                    <a:pt x="17404524" y="0"/>
                  </a:lnTo>
                  <a:lnTo>
                    <a:pt x="17404524" y="2223332"/>
                  </a:lnTo>
                  <a:close/>
                </a:path>
              </a:pathLst>
            </a:custGeom>
            <a:solidFill>
              <a:srgbClr val="5DB9CD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599" y="8011003"/>
              <a:ext cx="123825" cy="1238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599" y="9020653"/>
              <a:ext cx="123825" cy="1238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599" y="9525478"/>
              <a:ext cx="123825" cy="12382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71647" y="6184216"/>
            <a:ext cx="16764635" cy="361696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95275" algn="ctr">
              <a:lnSpc>
                <a:spcPct val="100000"/>
              </a:lnSpc>
              <a:spcBef>
                <a:spcPts val="650"/>
              </a:spcBef>
            </a:pPr>
            <a:r>
              <a:rPr sz="2600" spc="90" dirty="0">
                <a:latin typeface="Tahoma"/>
                <a:cs typeface="Tahoma"/>
              </a:rPr>
              <a:t>Using</a:t>
            </a:r>
            <a:r>
              <a:rPr sz="2600" spc="-135" dirty="0">
                <a:latin typeface="Tahoma"/>
                <a:cs typeface="Tahoma"/>
              </a:rPr>
              <a:t> </a:t>
            </a:r>
            <a:r>
              <a:rPr sz="2600" spc="-25" dirty="0">
                <a:latin typeface="Tahoma"/>
                <a:cs typeface="Tahoma"/>
              </a:rPr>
              <a:t>K=5</a:t>
            </a:r>
            <a:endParaRPr sz="2600">
              <a:latin typeface="Tahoma"/>
              <a:cs typeface="Tahoma"/>
            </a:endParaRPr>
          </a:p>
          <a:p>
            <a:pPr marL="294640" algn="ctr">
              <a:lnSpc>
                <a:spcPct val="100000"/>
              </a:lnSpc>
              <a:spcBef>
                <a:spcPts val="555"/>
              </a:spcBef>
            </a:pPr>
            <a:r>
              <a:rPr sz="2600" spc="75" dirty="0">
                <a:latin typeface="Tahoma"/>
                <a:cs typeface="Tahoma"/>
              </a:rPr>
              <a:t>Accuracy=</a:t>
            </a:r>
            <a:r>
              <a:rPr sz="2600" spc="130" dirty="0">
                <a:latin typeface="Tahoma"/>
                <a:cs typeface="Tahoma"/>
              </a:rPr>
              <a:t> </a:t>
            </a:r>
            <a:r>
              <a:rPr sz="2600" spc="-10" dirty="0">
                <a:latin typeface="Tahoma"/>
                <a:cs typeface="Tahoma"/>
              </a:rPr>
              <a:t>(TN+TP)/(TN+TP+FN+FP)</a:t>
            </a:r>
            <a:endParaRPr sz="2600">
              <a:latin typeface="Tahoma"/>
              <a:cs typeface="Tahoma"/>
            </a:endParaRPr>
          </a:p>
          <a:p>
            <a:pPr marL="295275" algn="ctr">
              <a:lnSpc>
                <a:spcPct val="100000"/>
              </a:lnSpc>
              <a:spcBef>
                <a:spcPts val="555"/>
              </a:spcBef>
            </a:pPr>
            <a:r>
              <a:rPr sz="2600" spc="95" dirty="0">
                <a:latin typeface="Tahoma"/>
                <a:cs typeface="Tahoma"/>
              </a:rPr>
              <a:t>Accuracy</a:t>
            </a:r>
            <a:r>
              <a:rPr sz="2600" spc="-155" dirty="0">
                <a:latin typeface="Tahoma"/>
                <a:cs typeface="Tahoma"/>
              </a:rPr>
              <a:t> </a:t>
            </a:r>
            <a:r>
              <a:rPr sz="2600" spc="95" dirty="0">
                <a:latin typeface="Tahoma"/>
                <a:cs typeface="Tahoma"/>
              </a:rPr>
              <a:t>score</a:t>
            </a:r>
            <a:r>
              <a:rPr sz="2600" spc="-155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=</a:t>
            </a:r>
            <a:r>
              <a:rPr sz="2600" spc="-150" dirty="0">
                <a:latin typeface="Tahoma"/>
                <a:cs typeface="Tahoma"/>
              </a:rPr>
              <a:t> </a:t>
            </a:r>
            <a:r>
              <a:rPr sz="2600" spc="100" dirty="0">
                <a:latin typeface="Tahoma"/>
                <a:cs typeface="Tahoma"/>
              </a:rPr>
              <a:t>81.48%</a:t>
            </a:r>
            <a:endParaRPr sz="2600">
              <a:latin typeface="Tahoma"/>
              <a:cs typeface="Tahoma"/>
            </a:endParaRPr>
          </a:p>
          <a:p>
            <a:pPr marL="12700" marR="5080">
              <a:lnSpc>
                <a:spcPct val="118300"/>
              </a:lnSpc>
              <a:spcBef>
                <a:spcPts val="1350"/>
              </a:spcBef>
            </a:pPr>
            <a:r>
              <a:rPr sz="2800" spc="-215" dirty="0">
                <a:latin typeface="Arial Black"/>
                <a:cs typeface="Arial Black"/>
              </a:rPr>
              <a:t>Accuracy</a:t>
            </a:r>
            <a:r>
              <a:rPr sz="2800" spc="-229" dirty="0">
                <a:latin typeface="Arial Black"/>
                <a:cs typeface="Arial Black"/>
              </a:rPr>
              <a:t> </a:t>
            </a:r>
            <a:r>
              <a:rPr sz="2800" spc="-190" dirty="0">
                <a:latin typeface="Arial Black"/>
                <a:cs typeface="Arial Black"/>
              </a:rPr>
              <a:t>(81.48%)</a:t>
            </a:r>
            <a:r>
              <a:rPr sz="2800" spc="-225" dirty="0">
                <a:latin typeface="Arial Black"/>
                <a:cs typeface="Arial Black"/>
              </a:rPr>
              <a:t> </a:t>
            </a:r>
            <a:r>
              <a:rPr sz="2800" spc="-155" dirty="0">
                <a:latin typeface="Arial Black"/>
                <a:cs typeface="Arial Black"/>
              </a:rPr>
              <a:t>implies</a:t>
            </a:r>
            <a:r>
              <a:rPr sz="2800" spc="-225" dirty="0">
                <a:latin typeface="Arial Black"/>
                <a:cs typeface="Arial Black"/>
              </a:rPr>
              <a:t> </a:t>
            </a:r>
            <a:r>
              <a:rPr sz="2800" spc="-114" dirty="0">
                <a:latin typeface="Arial Black"/>
                <a:cs typeface="Arial Black"/>
              </a:rPr>
              <a:t>that,</a:t>
            </a:r>
            <a:r>
              <a:rPr sz="2800" spc="-229" dirty="0">
                <a:latin typeface="Arial Black"/>
                <a:cs typeface="Arial Black"/>
              </a:rPr>
              <a:t> </a:t>
            </a:r>
            <a:r>
              <a:rPr sz="2800" spc="-114" dirty="0">
                <a:latin typeface="Arial Black"/>
                <a:cs typeface="Arial Black"/>
              </a:rPr>
              <a:t>the</a:t>
            </a:r>
            <a:r>
              <a:rPr sz="2800" spc="-225" dirty="0">
                <a:latin typeface="Arial Black"/>
                <a:cs typeface="Arial Black"/>
              </a:rPr>
              <a:t> </a:t>
            </a:r>
            <a:r>
              <a:rPr sz="2800" spc="-120" dirty="0">
                <a:latin typeface="Arial Black"/>
                <a:cs typeface="Arial Black"/>
              </a:rPr>
              <a:t>model</a:t>
            </a:r>
            <a:r>
              <a:rPr sz="2800" spc="-225" dirty="0">
                <a:latin typeface="Arial Black"/>
                <a:cs typeface="Arial Black"/>
              </a:rPr>
              <a:t> </a:t>
            </a:r>
            <a:r>
              <a:rPr sz="2800" spc="-145" dirty="0">
                <a:latin typeface="Arial Black"/>
                <a:cs typeface="Arial Black"/>
              </a:rPr>
              <a:t>correctly</a:t>
            </a:r>
            <a:r>
              <a:rPr sz="2800" spc="-225" dirty="0">
                <a:latin typeface="Arial Black"/>
                <a:cs typeface="Arial Black"/>
              </a:rPr>
              <a:t> </a:t>
            </a:r>
            <a:r>
              <a:rPr sz="2800" spc="-150" dirty="0">
                <a:latin typeface="Arial Black"/>
                <a:cs typeface="Arial Black"/>
              </a:rPr>
              <a:t>predicts</a:t>
            </a:r>
            <a:r>
              <a:rPr sz="2800" spc="-229" dirty="0">
                <a:latin typeface="Arial Black"/>
                <a:cs typeface="Arial Black"/>
              </a:rPr>
              <a:t> </a:t>
            </a:r>
            <a:r>
              <a:rPr sz="2800" spc="-160" dirty="0">
                <a:latin typeface="Arial Black"/>
                <a:cs typeface="Arial Black"/>
              </a:rPr>
              <a:t>whether</a:t>
            </a:r>
            <a:r>
              <a:rPr sz="2800" spc="-225" dirty="0">
                <a:latin typeface="Arial Black"/>
                <a:cs typeface="Arial Black"/>
              </a:rPr>
              <a:t> </a:t>
            </a:r>
            <a:r>
              <a:rPr sz="2800" spc="-265" dirty="0">
                <a:latin typeface="Arial Black"/>
                <a:cs typeface="Arial Black"/>
              </a:rPr>
              <a:t>a</a:t>
            </a:r>
            <a:r>
              <a:rPr sz="2800" spc="-225" dirty="0">
                <a:latin typeface="Arial Black"/>
                <a:cs typeface="Arial Black"/>
              </a:rPr>
              <a:t> </a:t>
            </a:r>
            <a:r>
              <a:rPr sz="2800" spc="-190" dirty="0">
                <a:latin typeface="Arial Black"/>
                <a:cs typeface="Arial Black"/>
              </a:rPr>
              <a:t>claim</a:t>
            </a:r>
            <a:r>
              <a:rPr sz="2800" spc="-225" dirty="0">
                <a:latin typeface="Arial Black"/>
                <a:cs typeface="Arial Black"/>
              </a:rPr>
              <a:t> is</a:t>
            </a:r>
            <a:r>
              <a:rPr sz="2800" spc="-229" dirty="0">
                <a:latin typeface="Arial Black"/>
                <a:cs typeface="Arial Black"/>
              </a:rPr>
              <a:t> </a:t>
            </a:r>
            <a:r>
              <a:rPr sz="2800" spc="-175" dirty="0">
                <a:latin typeface="Arial Black"/>
                <a:cs typeface="Arial Black"/>
              </a:rPr>
              <a:t>made</a:t>
            </a:r>
            <a:r>
              <a:rPr sz="2800" spc="-225" dirty="0">
                <a:latin typeface="Arial Black"/>
                <a:cs typeface="Arial Black"/>
              </a:rPr>
              <a:t> </a:t>
            </a:r>
            <a:r>
              <a:rPr sz="2800" spc="-105" dirty="0">
                <a:latin typeface="Arial Black"/>
                <a:cs typeface="Arial Black"/>
              </a:rPr>
              <a:t>in</a:t>
            </a:r>
            <a:r>
              <a:rPr sz="2800" spc="-225" dirty="0">
                <a:latin typeface="Arial Black"/>
                <a:cs typeface="Arial Black"/>
              </a:rPr>
              <a:t> </a:t>
            </a:r>
            <a:r>
              <a:rPr sz="2800" spc="-114" dirty="0">
                <a:latin typeface="Arial Black"/>
                <a:cs typeface="Arial Black"/>
              </a:rPr>
              <a:t>81.48% </a:t>
            </a:r>
            <a:r>
              <a:rPr sz="2800" spc="-50" dirty="0">
                <a:latin typeface="Arial Black"/>
                <a:cs typeface="Arial Black"/>
              </a:rPr>
              <a:t>of</a:t>
            </a:r>
            <a:r>
              <a:rPr sz="2800" spc="-250" dirty="0">
                <a:latin typeface="Arial Black"/>
                <a:cs typeface="Arial Black"/>
              </a:rPr>
              <a:t> </a:t>
            </a:r>
            <a:r>
              <a:rPr sz="2800" spc="-270" dirty="0">
                <a:latin typeface="Arial Black"/>
                <a:cs typeface="Arial Black"/>
              </a:rPr>
              <a:t>cases.</a:t>
            </a:r>
            <a:endParaRPr sz="28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800" spc="-155" dirty="0">
                <a:latin typeface="Arial Black"/>
                <a:cs typeface="Arial Black"/>
              </a:rPr>
              <a:t>Stronger</a:t>
            </a:r>
            <a:r>
              <a:rPr sz="2800" spc="-229" dirty="0">
                <a:latin typeface="Arial Black"/>
                <a:cs typeface="Arial Black"/>
              </a:rPr>
              <a:t> </a:t>
            </a:r>
            <a:r>
              <a:rPr sz="2800" spc="-120" dirty="0">
                <a:latin typeface="Arial Black"/>
                <a:cs typeface="Arial Black"/>
              </a:rPr>
              <a:t>prediction</a:t>
            </a:r>
            <a:r>
              <a:rPr sz="2800" spc="-225" dirty="0">
                <a:latin typeface="Arial Black"/>
                <a:cs typeface="Arial Black"/>
              </a:rPr>
              <a:t> </a:t>
            </a:r>
            <a:r>
              <a:rPr sz="2800" spc="-130" dirty="0">
                <a:latin typeface="Arial Black"/>
                <a:cs typeface="Arial Black"/>
              </a:rPr>
              <a:t>performance</a:t>
            </a:r>
            <a:r>
              <a:rPr sz="2800" spc="-225" dirty="0">
                <a:latin typeface="Arial Black"/>
                <a:cs typeface="Arial Black"/>
              </a:rPr>
              <a:t> </a:t>
            </a:r>
            <a:r>
              <a:rPr sz="2800" spc="-55" dirty="0">
                <a:latin typeface="Arial Black"/>
                <a:cs typeface="Arial Black"/>
              </a:rPr>
              <a:t>for</a:t>
            </a:r>
            <a:r>
              <a:rPr sz="2800" spc="-225" dirty="0">
                <a:latin typeface="Arial Black"/>
                <a:cs typeface="Arial Black"/>
              </a:rPr>
              <a:t> </a:t>
            </a:r>
            <a:r>
              <a:rPr sz="2800" spc="-160" dirty="0">
                <a:latin typeface="Arial Black"/>
                <a:cs typeface="Arial Black"/>
              </a:rPr>
              <a:t>"Claim"</a:t>
            </a:r>
            <a:r>
              <a:rPr sz="2800" spc="-229" dirty="0">
                <a:latin typeface="Arial Black"/>
                <a:cs typeface="Arial Black"/>
              </a:rPr>
              <a:t> </a:t>
            </a:r>
            <a:r>
              <a:rPr sz="2800" spc="-10" dirty="0">
                <a:latin typeface="Arial Black"/>
                <a:cs typeface="Arial Black"/>
              </a:rPr>
              <a:t>behavior</a:t>
            </a:r>
            <a:endParaRPr sz="28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800" spc="-240" dirty="0">
                <a:latin typeface="Arial Black"/>
                <a:cs typeface="Arial Black"/>
              </a:rPr>
              <a:t>These</a:t>
            </a:r>
            <a:r>
              <a:rPr sz="2800" spc="-225" dirty="0">
                <a:latin typeface="Arial Black"/>
                <a:cs typeface="Arial Black"/>
              </a:rPr>
              <a:t> </a:t>
            </a:r>
            <a:r>
              <a:rPr sz="2800" spc="-130" dirty="0">
                <a:latin typeface="Arial Black"/>
                <a:cs typeface="Arial Black"/>
              </a:rPr>
              <a:t>health</a:t>
            </a:r>
            <a:r>
              <a:rPr sz="2800" spc="-220" dirty="0">
                <a:latin typeface="Arial Black"/>
                <a:cs typeface="Arial Black"/>
              </a:rPr>
              <a:t> </a:t>
            </a:r>
            <a:r>
              <a:rPr sz="2800" spc="-160" dirty="0">
                <a:latin typeface="Arial Black"/>
                <a:cs typeface="Arial Black"/>
              </a:rPr>
              <a:t>factors</a:t>
            </a:r>
            <a:r>
              <a:rPr sz="2800" spc="-220" dirty="0">
                <a:latin typeface="Arial Black"/>
                <a:cs typeface="Arial Black"/>
              </a:rPr>
              <a:t> can </a:t>
            </a:r>
            <a:r>
              <a:rPr sz="2800" spc="-130" dirty="0">
                <a:latin typeface="Arial Black"/>
                <a:cs typeface="Arial Black"/>
              </a:rPr>
              <a:t>be</a:t>
            </a:r>
            <a:r>
              <a:rPr sz="2800" spc="-220" dirty="0">
                <a:latin typeface="Arial Black"/>
                <a:cs typeface="Arial Black"/>
              </a:rPr>
              <a:t> </a:t>
            </a:r>
            <a:r>
              <a:rPr sz="2800" spc="-140" dirty="0">
                <a:latin typeface="Arial Black"/>
                <a:cs typeface="Arial Black"/>
              </a:rPr>
              <a:t>useful</a:t>
            </a:r>
            <a:r>
              <a:rPr sz="2800" spc="-220" dirty="0">
                <a:latin typeface="Arial Black"/>
                <a:cs typeface="Arial Black"/>
              </a:rPr>
              <a:t> </a:t>
            </a:r>
            <a:r>
              <a:rPr sz="2800" spc="-140" dirty="0">
                <a:latin typeface="Arial Black"/>
                <a:cs typeface="Arial Black"/>
              </a:rPr>
              <a:t>predictors</a:t>
            </a:r>
            <a:r>
              <a:rPr sz="2800" spc="-220" dirty="0">
                <a:latin typeface="Arial Black"/>
                <a:cs typeface="Arial Black"/>
              </a:rPr>
              <a:t> </a:t>
            </a:r>
            <a:r>
              <a:rPr sz="2800" spc="-55" dirty="0">
                <a:latin typeface="Arial Black"/>
                <a:cs typeface="Arial Black"/>
              </a:rPr>
              <a:t>for</a:t>
            </a:r>
            <a:r>
              <a:rPr sz="2800" spc="-220" dirty="0">
                <a:latin typeface="Arial Black"/>
                <a:cs typeface="Arial Black"/>
              </a:rPr>
              <a:t> </a:t>
            </a:r>
            <a:r>
              <a:rPr sz="2800" spc="-140" dirty="0">
                <a:latin typeface="Arial Black"/>
                <a:cs typeface="Arial Black"/>
              </a:rPr>
              <a:t>underwriting</a:t>
            </a:r>
            <a:r>
              <a:rPr sz="2800" spc="-220" dirty="0">
                <a:latin typeface="Arial Black"/>
                <a:cs typeface="Arial Black"/>
              </a:rPr>
              <a:t> </a:t>
            </a:r>
            <a:r>
              <a:rPr sz="2800" spc="-130" dirty="0">
                <a:latin typeface="Arial Black"/>
                <a:cs typeface="Arial Black"/>
              </a:rPr>
              <a:t>and</a:t>
            </a:r>
            <a:r>
              <a:rPr sz="2800" spc="-220" dirty="0">
                <a:latin typeface="Arial Black"/>
                <a:cs typeface="Arial Black"/>
              </a:rPr>
              <a:t> </a:t>
            </a:r>
            <a:r>
              <a:rPr sz="2800" spc="-105" dirty="0">
                <a:latin typeface="Arial Black"/>
                <a:cs typeface="Arial Black"/>
              </a:rPr>
              <a:t>fraud</a:t>
            </a:r>
            <a:r>
              <a:rPr sz="2800" spc="-220" dirty="0">
                <a:latin typeface="Arial Black"/>
                <a:cs typeface="Arial Black"/>
              </a:rPr>
              <a:t> </a:t>
            </a:r>
            <a:r>
              <a:rPr sz="2800" spc="-10" dirty="0">
                <a:latin typeface="Arial Black"/>
                <a:cs typeface="Arial Black"/>
              </a:rPr>
              <a:t>detection</a:t>
            </a:r>
            <a:endParaRPr sz="2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82052" y="6061692"/>
            <a:ext cx="4021781" cy="13641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1666" y="4151135"/>
            <a:ext cx="7827428" cy="593752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1028700"/>
            <a:ext cx="18286730" cy="2635885"/>
            <a:chOff x="0" y="1028700"/>
            <a:chExt cx="18286730" cy="2635885"/>
          </a:xfrm>
        </p:grpSpPr>
        <p:sp>
          <p:nvSpPr>
            <p:cNvPr id="5" name="object 5"/>
            <p:cNvSpPr/>
            <p:nvPr/>
          </p:nvSpPr>
          <p:spPr>
            <a:xfrm>
              <a:off x="0" y="1028700"/>
              <a:ext cx="18286730" cy="2635885"/>
            </a:xfrm>
            <a:custGeom>
              <a:avLst/>
              <a:gdLst/>
              <a:ahLst/>
              <a:cxnLst/>
              <a:rect l="l" t="t" r="r" b="b"/>
              <a:pathLst>
                <a:path w="18286730" h="2635885">
                  <a:moveTo>
                    <a:pt x="18286451" y="2635884"/>
                  </a:moveTo>
                  <a:lnTo>
                    <a:pt x="0" y="2635884"/>
                  </a:lnTo>
                  <a:lnTo>
                    <a:pt x="0" y="0"/>
                  </a:lnTo>
                  <a:lnTo>
                    <a:pt x="18286451" y="0"/>
                  </a:lnTo>
                  <a:lnTo>
                    <a:pt x="18286451" y="2635884"/>
                  </a:lnTo>
                  <a:close/>
                </a:path>
              </a:pathLst>
            </a:custGeom>
            <a:solidFill>
              <a:srgbClr val="5DB9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2549" y="1198880"/>
              <a:ext cx="142875" cy="1428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2549" y="2284729"/>
              <a:ext cx="142875" cy="1428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2549" y="3370580"/>
              <a:ext cx="142875" cy="14287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99241" y="300970"/>
            <a:ext cx="3402329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spc="160" dirty="0">
                <a:latin typeface="Trebuchet MS"/>
                <a:cs typeface="Trebuchet MS"/>
              </a:rPr>
              <a:t>CHI-</a:t>
            </a:r>
            <a:r>
              <a:rPr sz="2900" spc="130" dirty="0">
                <a:latin typeface="Trebuchet MS"/>
                <a:cs typeface="Trebuchet MS"/>
              </a:rPr>
              <a:t>SQUARE</a:t>
            </a:r>
            <a:r>
              <a:rPr sz="2900" spc="-95" dirty="0">
                <a:latin typeface="Trebuchet MS"/>
                <a:cs typeface="Trebuchet MS"/>
              </a:rPr>
              <a:t> </a:t>
            </a:r>
            <a:r>
              <a:rPr sz="2900" spc="150" dirty="0">
                <a:latin typeface="Trebuchet MS"/>
                <a:cs typeface="Trebuchet MS"/>
              </a:rPr>
              <a:t>TESTS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85280" y="931538"/>
            <a:ext cx="15940405" cy="2740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82370">
              <a:lnSpc>
                <a:spcPct val="114900"/>
              </a:lnSpc>
              <a:spcBef>
                <a:spcPts val="100"/>
              </a:spcBef>
            </a:pPr>
            <a:r>
              <a:rPr sz="3100" dirty="0">
                <a:latin typeface="Tahoma"/>
                <a:cs typeface="Tahoma"/>
              </a:rPr>
              <a:t>The</a:t>
            </a:r>
            <a:r>
              <a:rPr sz="3100" spc="-60" dirty="0">
                <a:latin typeface="Tahoma"/>
                <a:cs typeface="Tahoma"/>
              </a:rPr>
              <a:t> </a:t>
            </a:r>
            <a:r>
              <a:rPr sz="3100" spc="80" dirty="0">
                <a:latin typeface="Tahoma"/>
                <a:cs typeface="Tahoma"/>
              </a:rPr>
              <a:t>Chi-</a:t>
            </a:r>
            <a:r>
              <a:rPr sz="3100" dirty="0">
                <a:latin typeface="Tahoma"/>
                <a:cs typeface="Tahoma"/>
              </a:rPr>
              <a:t>Square</a:t>
            </a:r>
            <a:r>
              <a:rPr sz="3100" spc="-5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test</a:t>
            </a:r>
            <a:r>
              <a:rPr sz="3100" spc="-55" dirty="0">
                <a:latin typeface="Tahoma"/>
                <a:cs typeface="Tahoma"/>
              </a:rPr>
              <a:t> </a:t>
            </a:r>
            <a:r>
              <a:rPr sz="3100" spc="80" dirty="0">
                <a:latin typeface="Tahoma"/>
                <a:cs typeface="Tahoma"/>
              </a:rPr>
              <a:t>is</a:t>
            </a:r>
            <a:r>
              <a:rPr sz="3100" spc="-60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a</a:t>
            </a:r>
            <a:r>
              <a:rPr sz="3100" spc="-55" dirty="0">
                <a:latin typeface="Tahoma"/>
                <a:cs typeface="Tahoma"/>
              </a:rPr>
              <a:t> </a:t>
            </a:r>
            <a:r>
              <a:rPr sz="3100" spc="65" dirty="0">
                <a:latin typeface="Tahoma"/>
                <a:cs typeface="Tahoma"/>
              </a:rPr>
              <a:t>statistical</a:t>
            </a:r>
            <a:r>
              <a:rPr sz="3100" spc="-5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method</a:t>
            </a:r>
            <a:r>
              <a:rPr sz="3100" spc="-60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used</a:t>
            </a:r>
            <a:r>
              <a:rPr sz="3100" spc="-5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to</a:t>
            </a:r>
            <a:r>
              <a:rPr sz="3100" spc="-60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determine</a:t>
            </a:r>
            <a:r>
              <a:rPr sz="3100" spc="-5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if</a:t>
            </a:r>
            <a:r>
              <a:rPr sz="3100" spc="-55" dirty="0">
                <a:latin typeface="Tahoma"/>
                <a:cs typeface="Tahoma"/>
              </a:rPr>
              <a:t> </a:t>
            </a:r>
            <a:r>
              <a:rPr sz="3100" spc="50" dirty="0">
                <a:latin typeface="Tahoma"/>
                <a:cs typeface="Tahoma"/>
              </a:rPr>
              <a:t>there’s</a:t>
            </a:r>
            <a:r>
              <a:rPr sz="3100" spc="-60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a</a:t>
            </a:r>
            <a:r>
              <a:rPr sz="3100" spc="-55" dirty="0">
                <a:latin typeface="Tahoma"/>
                <a:cs typeface="Tahoma"/>
              </a:rPr>
              <a:t> </a:t>
            </a:r>
            <a:r>
              <a:rPr sz="3100" spc="40" dirty="0">
                <a:latin typeface="Tahoma"/>
                <a:cs typeface="Tahoma"/>
              </a:rPr>
              <a:t>significant </a:t>
            </a:r>
            <a:r>
              <a:rPr sz="3100" spc="60" dirty="0">
                <a:latin typeface="Tahoma"/>
                <a:cs typeface="Tahoma"/>
              </a:rPr>
              <a:t>association</a:t>
            </a:r>
            <a:r>
              <a:rPr sz="3100" spc="-14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between</a:t>
            </a:r>
            <a:r>
              <a:rPr sz="3100" spc="-145" dirty="0">
                <a:latin typeface="Tahoma"/>
                <a:cs typeface="Tahoma"/>
              </a:rPr>
              <a:t> </a:t>
            </a:r>
            <a:r>
              <a:rPr sz="3100" spc="55" dirty="0">
                <a:latin typeface="Tahoma"/>
                <a:cs typeface="Tahoma"/>
              </a:rPr>
              <a:t>categorical</a:t>
            </a:r>
            <a:r>
              <a:rPr sz="3100" spc="-145" dirty="0">
                <a:latin typeface="Tahoma"/>
                <a:cs typeface="Tahoma"/>
              </a:rPr>
              <a:t> </a:t>
            </a:r>
            <a:r>
              <a:rPr sz="3100" spc="-10" dirty="0">
                <a:latin typeface="Tahoma"/>
                <a:cs typeface="Tahoma"/>
              </a:rPr>
              <a:t>variables.</a:t>
            </a:r>
            <a:endParaRPr sz="3100">
              <a:latin typeface="Tahoma"/>
              <a:cs typeface="Tahoma"/>
            </a:endParaRPr>
          </a:p>
          <a:p>
            <a:pPr marL="12700" marR="5080">
              <a:lnSpc>
                <a:spcPct val="114900"/>
              </a:lnSpc>
            </a:pPr>
            <a:r>
              <a:rPr sz="3100" spc="70" dirty="0">
                <a:latin typeface="Tahoma"/>
                <a:cs typeface="Tahoma"/>
              </a:rPr>
              <a:t>A</a:t>
            </a:r>
            <a:r>
              <a:rPr sz="3100" spc="-4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large</a:t>
            </a:r>
            <a:r>
              <a:rPr sz="3100" spc="-40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difference</a:t>
            </a:r>
            <a:r>
              <a:rPr sz="3100" spc="-40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between</a:t>
            </a:r>
            <a:r>
              <a:rPr sz="3100" spc="-4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observed</a:t>
            </a:r>
            <a:r>
              <a:rPr sz="3100" spc="-40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and</a:t>
            </a:r>
            <a:r>
              <a:rPr sz="3100" spc="-40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expected</a:t>
            </a:r>
            <a:r>
              <a:rPr sz="3100" spc="-4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values</a:t>
            </a:r>
            <a:r>
              <a:rPr sz="3100" spc="-40" dirty="0">
                <a:latin typeface="Tahoma"/>
                <a:cs typeface="Tahoma"/>
              </a:rPr>
              <a:t> </a:t>
            </a:r>
            <a:r>
              <a:rPr sz="3100" spc="55" dirty="0">
                <a:latin typeface="Tahoma"/>
                <a:cs typeface="Tahoma"/>
              </a:rPr>
              <a:t>suggests</a:t>
            </a:r>
            <a:r>
              <a:rPr sz="3100" spc="-40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a</a:t>
            </a:r>
            <a:r>
              <a:rPr sz="3100" spc="-45" dirty="0">
                <a:latin typeface="Tahoma"/>
                <a:cs typeface="Tahoma"/>
              </a:rPr>
              <a:t> </a:t>
            </a:r>
            <a:r>
              <a:rPr sz="3100" spc="55" dirty="0">
                <a:latin typeface="Tahoma"/>
                <a:cs typeface="Tahoma"/>
              </a:rPr>
              <a:t>possible</a:t>
            </a:r>
            <a:r>
              <a:rPr sz="3100" spc="-40" dirty="0">
                <a:latin typeface="Tahoma"/>
                <a:cs typeface="Tahoma"/>
              </a:rPr>
              <a:t> </a:t>
            </a:r>
            <a:r>
              <a:rPr sz="3100" spc="-10" dirty="0">
                <a:latin typeface="Tahoma"/>
                <a:cs typeface="Tahoma"/>
              </a:rPr>
              <a:t>relationship </a:t>
            </a:r>
            <a:r>
              <a:rPr sz="3100" dirty="0">
                <a:latin typeface="Tahoma"/>
                <a:cs typeface="Tahoma"/>
              </a:rPr>
              <a:t>between</a:t>
            </a:r>
            <a:r>
              <a:rPr sz="3100" spc="-180" dirty="0">
                <a:latin typeface="Tahoma"/>
                <a:cs typeface="Tahoma"/>
              </a:rPr>
              <a:t> </a:t>
            </a:r>
            <a:r>
              <a:rPr sz="3100" spc="-10" dirty="0">
                <a:latin typeface="Tahoma"/>
                <a:cs typeface="Tahoma"/>
              </a:rPr>
              <a:t>variables.</a:t>
            </a:r>
            <a:endParaRPr sz="3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3100" dirty="0">
                <a:latin typeface="Tahoma"/>
                <a:cs typeface="Tahoma"/>
              </a:rPr>
              <a:t>Commonly</a:t>
            </a:r>
            <a:r>
              <a:rPr sz="3100" spc="1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used</a:t>
            </a:r>
            <a:r>
              <a:rPr sz="3100" spc="20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in</a:t>
            </a:r>
            <a:r>
              <a:rPr sz="3100" spc="15" dirty="0">
                <a:latin typeface="Tahoma"/>
                <a:cs typeface="Tahoma"/>
              </a:rPr>
              <a:t> </a:t>
            </a:r>
            <a:r>
              <a:rPr sz="3100" spc="50" dirty="0">
                <a:latin typeface="Tahoma"/>
                <a:cs typeface="Tahoma"/>
              </a:rPr>
              <a:t>tests</a:t>
            </a:r>
            <a:r>
              <a:rPr sz="3100" spc="20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of</a:t>
            </a:r>
            <a:r>
              <a:rPr sz="3100" spc="1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independence</a:t>
            </a:r>
            <a:r>
              <a:rPr sz="3100" spc="20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and</a:t>
            </a:r>
            <a:r>
              <a:rPr sz="3100" spc="20" dirty="0">
                <a:latin typeface="Tahoma"/>
                <a:cs typeface="Tahoma"/>
              </a:rPr>
              <a:t> </a:t>
            </a:r>
            <a:r>
              <a:rPr sz="3100" spc="55" dirty="0">
                <a:latin typeface="Tahoma"/>
                <a:cs typeface="Tahoma"/>
              </a:rPr>
              <a:t>goodness-</a:t>
            </a:r>
            <a:r>
              <a:rPr sz="3100" dirty="0">
                <a:latin typeface="Tahoma"/>
                <a:cs typeface="Tahoma"/>
              </a:rPr>
              <a:t>of-fit</a:t>
            </a:r>
            <a:r>
              <a:rPr sz="3100" spc="1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in</a:t>
            </a:r>
            <a:r>
              <a:rPr sz="3100" spc="20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surveys</a:t>
            </a:r>
            <a:r>
              <a:rPr sz="3100" spc="1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and</a:t>
            </a:r>
            <a:r>
              <a:rPr sz="3100" spc="20" dirty="0">
                <a:latin typeface="Tahoma"/>
                <a:cs typeface="Tahoma"/>
              </a:rPr>
              <a:t> </a:t>
            </a:r>
            <a:r>
              <a:rPr sz="3100" spc="-10" dirty="0">
                <a:latin typeface="Tahoma"/>
                <a:cs typeface="Tahoma"/>
              </a:rPr>
              <a:t>experiments.</a:t>
            </a:r>
            <a:endParaRPr sz="3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0581" y="10010773"/>
            <a:ext cx="17426940" cy="0"/>
          </a:xfrm>
          <a:custGeom>
            <a:avLst/>
            <a:gdLst/>
            <a:ahLst/>
            <a:cxnLst/>
            <a:rect l="l" t="t" r="r" b="b"/>
            <a:pathLst>
              <a:path w="17426940">
                <a:moveTo>
                  <a:pt x="0" y="0"/>
                </a:moveTo>
                <a:lnTo>
                  <a:pt x="1742683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0581" y="251707"/>
            <a:ext cx="17426940" cy="0"/>
          </a:xfrm>
          <a:custGeom>
            <a:avLst/>
            <a:gdLst/>
            <a:ahLst/>
            <a:cxnLst/>
            <a:rect l="l" t="t" r="r" b="b"/>
            <a:pathLst>
              <a:path w="17426940">
                <a:moveTo>
                  <a:pt x="0" y="0"/>
                </a:moveTo>
                <a:lnTo>
                  <a:pt x="1742683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57389" y="317961"/>
            <a:ext cx="0" cy="9693275"/>
          </a:xfrm>
          <a:custGeom>
            <a:avLst/>
            <a:gdLst/>
            <a:ahLst/>
            <a:cxnLst/>
            <a:rect l="l" t="t" r="r" b="b"/>
            <a:pathLst>
              <a:path h="9693275">
                <a:moveTo>
                  <a:pt x="0" y="9692783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30553" y="0"/>
            <a:ext cx="17431385" cy="10287000"/>
            <a:chOff x="430553" y="0"/>
            <a:chExt cx="17431385" cy="10287000"/>
          </a:xfrm>
        </p:grpSpPr>
        <p:sp>
          <p:nvSpPr>
            <p:cNvPr id="6" name="object 6"/>
            <p:cNvSpPr/>
            <p:nvPr/>
          </p:nvSpPr>
          <p:spPr>
            <a:xfrm>
              <a:off x="449603" y="297080"/>
              <a:ext cx="0" cy="9693275"/>
            </a:xfrm>
            <a:custGeom>
              <a:avLst/>
              <a:gdLst/>
              <a:ahLst/>
              <a:cxnLst/>
              <a:rect l="l" t="t" r="r" b="b"/>
              <a:pathLst>
                <a:path h="9693275">
                  <a:moveTo>
                    <a:pt x="0" y="9692783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631" y="0"/>
              <a:ext cx="17411699" cy="102869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17339" y="1873945"/>
            <a:ext cx="15457805" cy="4343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dirty="0">
                <a:latin typeface="Trebuchet MS"/>
                <a:cs typeface="Trebuchet MS"/>
              </a:rPr>
              <a:t>To</a:t>
            </a:r>
            <a:r>
              <a:rPr sz="3100" spc="-100" dirty="0">
                <a:latin typeface="Trebuchet MS"/>
                <a:cs typeface="Trebuchet MS"/>
              </a:rPr>
              <a:t> </a:t>
            </a:r>
            <a:r>
              <a:rPr sz="3100" spc="70" dirty="0">
                <a:latin typeface="Trebuchet MS"/>
                <a:cs typeface="Trebuchet MS"/>
              </a:rPr>
              <a:t>Compare</a:t>
            </a:r>
            <a:r>
              <a:rPr sz="3100" spc="-100" dirty="0">
                <a:latin typeface="Trebuchet MS"/>
                <a:cs typeface="Trebuchet MS"/>
              </a:rPr>
              <a:t> </a:t>
            </a:r>
            <a:r>
              <a:rPr sz="3100" dirty="0">
                <a:latin typeface="Trebuchet MS"/>
                <a:cs typeface="Trebuchet MS"/>
              </a:rPr>
              <a:t>claim</a:t>
            </a:r>
            <a:r>
              <a:rPr sz="3100" spc="-100" dirty="0">
                <a:latin typeface="Trebuchet MS"/>
                <a:cs typeface="Trebuchet MS"/>
              </a:rPr>
              <a:t> </a:t>
            </a:r>
            <a:r>
              <a:rPr sz="3100" spc="70" dirty="0">
                <a:latin typeface="Trebuchet MS"/>
                <a:cs typeface="Trebuchet MS"/>
              </a:rPr>
              <a:t>behaviours</a:t>
            </a:r>
            <a:r>
              <a:rPr sz="3100" spc="-100" dirty="0">
                <a:latin typeface="Trebuchet MS"/>
                <a:cs typeface="Trebuchet MS"/>
              </a:rPr>
              <a:t> </a:t>
            </a:r>
            <a:r>
              <a:rPr sz="3100" dirty="0">
                <a:latin typeface="Trebuchet MS"/>
                <a:cs typeface="Trebuchet MS"/>
              </a:rPr>
              <a:t>between</a:t>
            </a:r>
            <a:r>
              <a:rPr sz="3100" spc="-95" dirty="0">
                <a:latin typeface="Trebuchet MS"/>
                <a:cs typeface="Trebuchet MS"/>
              </a:rPr>
              <a:t> </a:t>
            </a:r>
            <a:r>
              <a:rPr sz="3100" spc="80" dirty="0">
                <a:latin typeface="Trebuchet MS"/>
                <a:cs typeface="Trebuchet MS"/>
              </a:rPr>
              <a:t>urban</a:t>
            </a:r>
            <a:r>
              <a:rPr sz="3100" spc="-100" dirty="0">
                <a:latin typeface="Trebuchet MS"/>
                <a:cs typeface="Trebuchet MS"/>
              </a:rPr>
              <a:t> </a:t>
            </a:r>
            <a:r>
              <a:rPr sz="3100" spc="85" dirty="0">
                <a:latin typeface="Trebuchet MS"/>
                <a:cs typeface="Trebuchet MS"/>
              </a:rPr>
              <a:t>and</a:t>
            </a:r>
            <a:r>
              <a:rPr sz="3100" spc="-100" dirty="0">
                <a:latin typeface="Trebuchet MS"/>
                <a:cs typeface="Trebuchet MS"/>
              </a:rPr>
              <a:t> </a:t>
            </a:r>
            <a:r>
              <a:rPr sz="3100" dirty="0">
                <a:latin typeface="Trebuchet MS"/>
                <a:cs typeface="Trebuchet MS"/>
              </a:rPr>
              <a:t>rural</a:t>
            </a:r>
            <a:r>
              <a:rPr sz="3100" spc="-100" dirty="0">
                <a:latin typeface="Trebuchet MS"/>
                <a:cs typeface="Trebuchet MS"/>
              </a:rPr>
              <a:t> </a:t>
            </a:r>
            <a:r>
              <a:rPr sz="3100" spc="-10" dirty="0">
                <a:latin typeface="Trebuchet MS"/>
                <a:cs typeface="Trebuchet MS"/>
              </a:rPr>
              <a:t>policyholders.</a:t>
            </a:r>
            <a:endParaRPr sz="3100">
              <a:latin typeface="Trebuchet MS"/>
              <a:cs typeface="Trebuchet MS"/>
            </a:endParaRPr>
          </a:p>
          <a:p>
            <a:pPr marL="6768465" marR="5080">
              <a:lnSpc>
                <a:spcPct val="186500"/>
              </a:lnSpc>
              <a:spcBef>
                <a:spcPts val="2050"/>
              </a:spcBef>
            </a:pPr>
            <a:r>
              <a:rPr sz="3150" spc="70" dirty="0">
                <a:latin typeface="Times New Roman"/>
                <a:cs typeface="Times New Roman"/>
              </a:rPr>
              <a:t>H₀:</a:t>
            </a:r>
            <a:r>
              <a:rPr sz="3150" spc="30" dirty="0">
                <a:latin typeface="Times New Roman"/>
                <a:cs typeface="Times New Roman"/>
              </a:rPr>
              <a:t> </a:t>
            </a:r>
            <a:r>
              <a:rPr sz="3150" spc="90" dirty="0">
                <a:latin typeface="Times New Roman"/>
                <a:cs typeface="Times New Roman"/>
              </a:rPr>
              <a:t>Area</a:t>
            </a:r>
            <a:r>
              <a:rPr sz="3150" spc="30" dirty="0">
                <a:latin typeface="Times New Roman"/>
                <a:cs typeface="Times New Roman"/>
              </a:rPr>
              <a:t> </a:t>
            </a:r>
            <a:r>
              <a:rPr sz="3150" spc="70" dirty="0">
                <a:latin typeface="Times New Roman"/>
                <a:cs typeface="Times New Roman"/>
              </a:rPr>
              <a:t>type</a:t>
            </a:r>
            <a:r>
              <a:rPr sz="3150" spc="30" dirty="0">
                <a:latin typeface="Times New Roman"/>
                <a:cs typeface="Times New Roman"/>
              </a:rPr>
              <a:t> </a:t>
            </a:r>
            <a:r>
              <a:rPr sz="3150" spc="155" dirty="0">
                <a:latin typeface="Times New Roman"/>
                <a:cs typeface="Times New Roman"/>
              </a:rPr>
              <a:t>and</a:t>
            </a:r>
            <a:r>
              <a:rPr sz="3150" spc="30" dirty="0">
                <a:latin typeface="Times New Roman"/>
                <a:cs typeface="Times New Roman"/>
              </a:rPr>
              <a:t> </a:t>
            </a:r>
            <a:r>
              <a:rPr sz="3150" spc="145" dirty="0">
                <a:latin typeface="Times New Roman"/>
                <a:cs typeface="Times New Roman"/>
              </a:rPr>
              <a:t>Made</a:t>
            </a:r>
            <a:r>
              <a:rPr sz="3150" spc="30" dirty="0">
                <a:latin typeface="Times New Roman"/>
                <a:cs typeface="Times New Roman"/>
              </a:rPr>
              <a:t> </a:t>
            </a:r>
            <a:r>
              <a:rPr sz="3150" dirty="0">
                <a:latin typeface="Times New Roman"/>
                <a:cs typeface="Times New Roman"/>
              </a:rPr>
              <a:t>claim</a:t>
            </a:r>
            <a:r>
              <a:rPr sz="3150" spc="30" dirty="0">
                <a:latin typeface="Times New Roman"/>
                <a:cs typeface="Times New Roman"/>
              </a:rPr>
              <a:t> </a:t>
            </a:r>
            <a:r>
              <a:rPr sz="3150" spc="80" dirty="0">
                <a:latin typeface="Times New Roman"/>
                <a:cs typeface="Times New Roman"/>
              </a:rPr>
              <a:t>are</a:t>
            </a:r>
            <a:r>
              <a:rPr sz="3150" spc="30" dirty="0">
                <a:latin typeface="Times New Roman"/>
                <a:cs typeface="Times New Roman"/>
              </a:rPr>
              <a:t> </a:t>
            </a:r>
            <a:r>
              <a:rPr sz="3150" spc="70" dirty="0">
                <a:latin typeface="Times New Roman"/>
                <a:cs typeface="Times New Roman"/>
              </a:rPr>
              <a:t>independent. </a:t>
            </a:r>
            <a:r>
              <a:rPr sz="3150" spc="55" dirty="0">
                <a:latin typeface="Times New Roman"/>
                <a:cs typeface="Times New Roman"/>
              </a:rPr>
              <a:t>(There </a:t>
            </a:r>
            <a:r>
              <a:rPr sz="3150" dirty="0">
                <a:latin typeface="Times New Roman"/>
                <a:cs typeface="Times New Roman"/>
              </a:rPr>
              <a:t>is</a:t>
            </a:r>
            <a:r>
              <a:rPr sz="3150" spc="55" dirty="0">
                <a:latin typeface="Times New Roman"/>
                <a:cs typeface="Times New Roman"/>
              </a:rPr>
              <a:t> </a:t>
            </a:r>
            <a:r>
              <a:rPr sz="3150" spc="155" dirty="0">
                <a:latin typeface="Times New Roman"/>
                <a:cs typeface="Times New Roman"/>
              </a:rPr>
              <a:t>no</a:t>
            </a:r>
            <a:r>
              <a:rPr sz="3150" spc="60" dirty="0">
                <a:latin typeface="Times New Roman"/>
                <a:cs typeface="Times New Roman"/>
              </a:rPr>
              <a:t> </a:t>
            </a:r>
            <a:r>
              <a:rPr sz="3150" spc="45" dirty="0">
                <a:latin typeface="Times New Roman"/>
                <a:cs typeface="Times New Roman"/>
              </a:rPr>
              <a:t>significant</a:t>
            </a:r>
            <a:r>
              <a:rPr sz="3150" spc="55" dirty="0">
                <a:latin typeface="Times New Roman"/>
                <a:cs typeface="Times New Roman"/>
              </a:rPr>
              <a:t> </a:t>
            </a:r>
            <a:r>
              <a:rPr sz="3150" spc="60" dirty="0">
                <a:latin typeface="Times New Roman"/>
                <a:cs typeface="Times New Roman"/>
              </a:rPr>
              <a:t>relationship</a:t>
            </a:r>
            <a:r>
              <a:rPr sz="3150" spc="55" dirty="0">
                <a:latin typeface="Times New Roman"/>
                <a:cs typeface="Times New Roman"/>
              </a:rPr>
              <a:t> </a:t>
            </a:r>
            <a:r>
              <a:rPr sz="3150" dirty="0">
                <a:latin typeface="Times New Roman"/>
                <a:cs typeface="Times New Roman"/>
              </a:rPr>
              <a:t>between</a:t>
            </a:r>
            <a:r>
              <a:rPr sz="3150" spc="60" dirty="0">
                <a:latin typeface="Times New Roman"/>
                <a:cs typeface="Times New Roman"/>
              </a:rPr>
              <a:t> them.) </a:t>
            </a:r>
            <a:r>
              <a:rPr sz="3150" spc="70" dirty="0">
                <a:latin typeface="Times New Roman"/>
                <a:cs typeface="Times New Roman"/>
              </a:rPr>
              <a:t>H₁:</a:t>
            </a:r>
            <a:r>
              <a:rPr sz="3150" spc="30" dirty="0">
                <a:latin typeface="Times New Roman"/>
                <a:cs typeface="Times New Roman"/>
              </a:rPr>
              <a:t> </a:t>
            </a:r>
            <a:r>
              <a:rPr sz="3150" spc="90" dirty="0">
                <a:latin typeface="Times New Roman"/>
                <a:cs typeface="Times New Roman"/>
              </a:rPr>
              <a:t>Area</a:t>
            </a:r>
            <a:r>
              <a:rPr sz="3150" spc="30" dirty="0">
                <a:latin typeface="Times New Roman"/>
                <a:cs typeface="Times New Roman"/>
              </a:rPr>
              <a:t> </a:t>
            </a:r>
            <a:r>
              <a:rPr sz="3150" spc="70" dirty="0">
                <a:latin typeface="Times New Roman"/>
                <a:cs typeface="Times New Roman"/>
              </a:rPr>
              <a:t>type</a:t>
            </a:r>
            <a:r>
              <a:rPr sz="3150" spc="30" dirty="0">
                <a:latin typeface="Times New Roman"/>
                <a:cs typeface="Times New Roman"/>
              </a:rPr>
              <a:t> </a:t>
            </a:r>
            <a:r>
              <a:rPr sz="3150" spc="155" dirty="0">
                <a:latin typeface="Times New Roman"/>
                <a:cs typeface="Times New Roman"/>
              </a:rPr>
              <a:t>and</a:t>
            </a:r>
            <a:r>
              <a:rPr sz="3150" spc="30" dirty="0">
                <a:latin typeface="Times New Roman"/>
                <a:cs typeface="Times New Roman"/>
              </a:rPr>
              <a:t> </a:t>
            </a:r>
            <a:r>
              <a:rPr sz="3150" spc="145" dirty="0">
                <a:latin typeface="Times New Roman"/>
                <a:cs typeface="Times New Roman"/>
              </a:rPr>
              <a:t>Made</a:t>
            </a:r>
            <a:r>
              <a:rPr sz="3150" spc="30" dirty="0">
                <a:latin typeface="Times New Roman"/>
                <a:cs typeface="Times New Roman"/>
              </a:rPr>
              <a:t> </a:t>
            </a:r>
            <a:r>
              <a:rPr sz="3150" dirty="0">
                <a:latin typeface="Times New Roman"/>
                <a:cs typeface="Times New Roman"/>
              </a:rPr>
              <a:t>claim</a:t>
            </a:r>
            <a:r>
              <a:rPr sz="3150" spc="30" dirty="0">
                <a:latin typeface="Times New Roman"/>
                <a:cs typeface="Times New Roman"/>
              </a:rPr>
              <a:t> </a:t>
            </a:r>
            <a:r>
              <a:rPr sz="3150" spc="80" dirty="0">
                <a:latin typeface="Times New Roman"/>
                <a:cs typeface="Times New Roman"/>
              </a:rPr>
              <a:t>are</a:t>
            </a:r>
            <a:r>
              <a:rPr sz="3150" spc="30" dirty="0">
                <a:latin typeface="Times New Roman"/>
                <a:cs typeface="Times New Roman"/>
              </a:rPr>
              <a:t> </a:t>
            </a:r>
            <a:r>
              <a:rPr sz="3150" spc="75" dirty="0">
                <a:latin typeface="Times New Roman"/>
                <a:cs typeface="Times New Roman"/>
              </a:rPr>
              <a:t>dependent. </a:t>
            </a:r>
            <a:r>
              <a:rPr sz="3150" spc="55" dirty="0">
                <a:latin typeface="Times New Roman"/>
                <a:cs typeface="Times New Roman"/>
              </a:rPr>
              <a:t>(There </a:t>
            </a:r>
            <a:r>
              <a:rPr sz="3150" dirty="0">
                <a:latin typeface="Times New Roman"/>
                <a:cs typeface="Times New Roman"/>
              </a:rPr>
              <a:t>is</a:t>
            </a:r>
            <a:r>
              <a:rPr sz="3150" spc="55" dirty="0">
                <a:latin typeface="Times New Roman"/>
                <a:cs typeface="Times New Roman"/>
              </a:rPr>
              <a:t> </a:t>
            </a:r>
            <a:r>
              <a:rPr sz="3150" spc="165" dirty="0">
                <a:latin typeface="Times New Roman"/>
                <a:cs typeface="Times New Roman"/>
              </a:rPr>
              <a:t>a</a:t>
            </a:r>
            <a:r>
              <a:rPr sz="3150" spc="60" dirty="0">
                <a:latin typeface="Times New Roman"/>
                <a:cs typeface="Times New Roman"/>
              </a:rPr>
              <a:t> </a:t>
            </a:r>
            <a:r>
              <a:rPr sz="3150" spc="45" dirty="0">
                <a:latin typeface="Times New Roman"/>
                <a:cs typeface="Times New Roman"/>
              </a:rPr>
              <a:t>significant</a:t>
            </a:r>
            <a:r>
              <a:rPr sz="3150" spc="55" dirty="0">
                <a:latin typeface="Times New Roman"/>
                <a:cs typeface="Times New Roman"/>
              </a:rPr>
              <a:t> </a:t>
            </a:r>
            <a:r>
              <a:rPr sz="3150" spc="60" dirty="0">
                <a:latin typeface="Times New Roman"/>
                <a:cs typeface="Times New Roman"/>
              </a:rPr>
              <a:t>relationship </a:t>
            </a:r>
            <a:r>
              <a:rPr sz="3150" dirty="0">
                <a:latin typeface="Times New Roman"/>
                <a:cs typeface="Times New Roman"/>
              </a:rPr>
              <a:t>between</a:t>
            </a:r>
            <a:r>
              <a:rPr sz="3150" spc="55" dirty="0">
                <a:latin typeface="Times New Roman"/>
                <a:cs typeface="Times New Roman"/>
              </a:rPr>
              <a:t> </a:t>
            </a:r>
            <a:r>
              <a:rPr sz="3150" spc="60" dirty="0">
                <a:latin typeface="Times New Roman"/>
                <a:cs typeface="Times New Roman"/>
              </a:rPr>
              <a:t>them.)</a:t>
            </a:r>
            <a:endParaRPr sz="31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6477000" cy="8636000"/>
            <a:chOff x="0" y="0"/>
            <a:chExt cx="6477000" cy="86360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2258" y="2911121"/>
              <a:ext cx="4524374" cy="57245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0"/>
              <a:ext cx="4891405" cy="1580515"/>
            </a:xfrm>
            <a:custGeom>
              <a:avLst/>
              <a:gdLst/>
              <a:ahLst/>
              <a:cxnLst/>
              <a:rect l="l" t="t" r="r" b="b"/>
              <a:pathLst>
                <a:path w="4891405" h="1580515">
                  <a:moveTo>
                    <a:pt x="4555410" y="1580400"/>
                  </a:moveTo>
                  <a:lnTo>
                    <a:pt x="25513" y="1580400"/>
                  </a:lnTo>
                  <a:lnTo>
                    <a:pt x="23591" y="1580235"/>
                  </a:lnTo>
                  <a:lnTo>
                    <a:pt x="14570" y="1579234"/>
                  </a:lnTo>
                  <a:lnTo>
                    <a:pt x="5582" y="1578013"/>
                  </a:lnTo>
                  <a:lnTo>
                    <a:pt x="0" y="1577115"/>
                  </a:lnTo>
                  <a:lnTo>
                    <a:pt x="0" y="0"/>
                  </a:lnTo>
                  <a:lnTo>
                    <a:pt x="4890787" y="0"/>
                  </a:lnTo>
                  <a:lnTo>
                    <a:pt x="4890787" y="1221399"/>
                  </a:lnTo>
                  <a:lnTo>
                    <a:pt x="4886786" y="1266569"/>
                  </a:lnTo>
                  <a:lnTo>
                    <a:pt x="4877396" y="1310923"/>
                  </a:lnTo>
                  <a:lnTo>
                    <a:pt x="4862645" y="1353798"/>
                  </a:lnTo>
                  <a:lnTo>
                    <a:pt x="4842757" y="1394546"/>
                  </a:lnTo>
                  <a:lnTo>
                    <a:pt x="4818034" y="1432548"/>
                  </a:lnTo>
                  <a:lnTo>
                    <a:pt x="4788845" y="1467238"/>
                  </a:lnTo>
                  <a:lnTo>
                    <a:pt x="4755625" y="1498098"/>
                  </a:lnTo>
                  <a:lnTo>
                    <a:pt x="4718877" y="1524659"/>
                  </a:lnTo>
                  <a:lnTo>
                    <a:pt x="4679159" y="1546520"/>
                  </a:lnTo>
                  <a:lnTo>
                    <a:pt x="4637064" y="1563354"/>
                  </a:lnTo>
                  <a:lnTo>
                    <a:pt x="4593219" y="1574911"/>
                  </a:lnTo>
                  <a:lnTo>
                    <a:pt x="4555410" y="1580400"/>
                  </a:lnTo>
                  <a:close/>
                </a:path>
              </a:pathLst>
            </a:custGeom>
            <a:solidFill>
              <a:srgbClr val="65C2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4654" rIns="0" bIns="0" rtlCol="0">
            <a:spAutoFit/>
          </a:bodyPr>
          <a:lstStyle/>
          <a:p>
            <a:pPr marL="398780">
              <a:lnSpc>
                <a:spcPct val="100000"/>
              </a:lnSpc>
              <a:spcBef>
                <a:spcPts val="100"/>
              </a:spcBef>
            </a:pPr>
            <a:r>
              <a:rPr sz="3600" spc="130" dirty="0"/>
              <a:t>OBJECTIVE</a:t>
            </a:r>
            <a:r>
              <a:rPr sz="3600" spc="15" dirty="0"/>
              <a:t> </a:t>
            </a:r>
            <a:r>
              <a:rPr sz="3600" spc="-50" dirty="0"/>
              <a:t>2</a:t>
            </a: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3979" y="3277649"/>
            <a:ext cx="7648574" cy="238124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73969" y="279888"/>
            <a:ext cx="17502505" cy="9750425"/>
            <a:chOff x="373969" y="279888"/>
            <a:chExt cx="17502505" cy="9750425"/>
          </a:xfrm>
        </p:grpSpPr>
        <p:sp>
          <p:nvSpPr>
            <p:cNvPr id="4" name="object 4"/>
            <p:cNvSpPr/>
            <p:nvPr/>
          </p:nvSpPr>
          <p:spPr>
            <a:xfrm>
              <a:off x="17857388" y="317961"/>
              <a:ext cx="0" cy="9693275"/>
            </a:xfrm>
            <a:custGeom>
              <a:avLst/>
              <a:gdLst/>
              <a:ahLst/>
              <a:cxnLst/>
              <a:rect l="l" t="t" r="r" b="b"/>
              <a:pathLst>
                <a:path h="9693275">
                  <a:moveTo>
                    <a:pt x="0" y="9692783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0581" y="10010773"/>
              <a:ext cx="17426940" cy="0"/>
            </a:xfrm>
            <a:custGeom>
              <a:avLst/>
              <a:gdLst/>
              <a:ahLst/>
              <a:cxnLst/>
              <a:rect l="l" t="t" r="r" b="b"/>
              <a:pathLst>
                <a:path w="17426940">
                  <a:moveTo>
                    <a:pt x="0" y="0"/>
                  </a:moveTo>
                  <a:lnTo>
                    <a:pt x="1742683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3046" y="298938"/>
              <a:ext cx="17464405" cy="19050"/>
            </a:xfrm>
            <a:custGeom>
              <a:avLst/>
              <a:gdLst/>
              <a:ahLst/>
              <a:cxnLst/>
              <a:rect l="l" t="t" r="r" b="b"/>
              <a:pathLst>
                <a:path w="17464405" h="19050">
                  <a:moveTo>
                    <a:pt x="0" y="19049"/>
                  </a:moveTo>
                  <a:lnTo>
                    <a:pt x="1746437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3019" y="317961"/>
              <a:ext cx="0" cy="9693275"/>
            </a:xfrm>
            <a:custGeom>
              <a:avLst/>
              <a:gdLst/>
              <a:ahLst/>
              <a:cxnLst/>
              <a:rect l="l" t="t" r="r" b="b"/>
              <a:pathLst>
                <a:path h="9693275">
                  <a:moveTo>
                    <a:pt x="0" y="9692783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87720" y="519468"/>
            <a:ext cx="16908780" cy="1625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000" spc="160" dirty="0">
                <a:latin typeface="Times New Roman"/>
                <a:cs typeface="Times New Roman"/>
              </a:rPr>
              <a:t>DECISION</a:t>
            </a:r>
            <a:r>
              <a:rPr sz="3000" spc="15" dirty="0">
                <a:latin typeface="Times New Roman"/>
                <a:cs typeface="Times New Roman"/>
              </a:rPr>
              <a:t> </a:t>
            </a:r>
            <a:r>
              <a:rPr sz="3000" spc="180" dirty="0">
                <a:latin typeface="Times New Roman"/>
                <a:cs typeface="Times New Roman"/>
              </a:rPr>
              <a:t>CRITERIA</a:t>
            </a:r>
            <a:r>
              <a:rPr sz="3000" spc="15" dirty="0">
                <a:latin typeface="Times New Roman"/>
                <a:cs typeface="Times New Roman"/>
              </a:rPr>
              <a:t> </a:t>
            </a:r>
            <a:r>
              <a:rPr sz="3000" spc="95" dirty="0">
                <a:latin typeface="Times New Roman"/>
                <a:cs typeface="Times New Roman"/>
              </a:rPr>
              <a:t>(For</a:t>
            </a:r>
            <a:r>
              <a:rPr sz="3000" spc="20" dirty="0">
                <a:latin typeface="Times New Roman"/>
                <a:cs typeface="Times New Roman"/>
              </a:rPr>
              <a:t> </a:t>
            </a:r>
            <a:r>
              <a:rPr sz="3000" spc="100" dirty="0">
                <a:latin typeface="Arial"/>
                <a:cs typeface="Arial"/>
              </a:rPr>
              <a:t>α</a:t>
            </a:r>
            <a:r>
              <a:rPr sz="3000" spc="-70" dirty="0">
                <a:latin typeface="Arial"/>
                <a:cs typeface="Arial"/>
              </a:rPr>
              <a:t> </a:t>
            </a:r>
            <a:r>
              <a:rPr sz="3000" spc="300" dirty="0">
                <a:latin typeface="Times New Roman"/>
                <a:cs typeface="Times New Roman"/>
              </a:rPr>
              <a:t>=</a:t>
            </a:r>
            <a:r>
              <a:rPr sz="3000" spc="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0.</a:t>
            </a:r>
            <a:r>
              <a:rPr sz="3000" spc="15" dirty="0">
                <a:latin typeface="Times New Roman"/>
                <a:cs typeface="Times New Roman"/>
              </a:rPr>
              <a:t> </a:t>
            </a:r>
            <a:r>
              <a:rPr sz="3000" spc="-25" dirty="0">
                <a:latin typeface="Times New Roman"/>
                <a:cs typeface="Times New Roman"/>
              </a:rPr>
              <a:t>05)</a:t>
            </a:r>
            <a:endParaRPr sz="3000">
              <a:latin typeface="Times New Roman"/>
              <a:cs typeface="Times New Roman"/>
            </a:endParaRPr>
          </a:p>
          <a:p>
            <a:pPr marL="12700" marR="5080">
              <a:lnSpc>
                <a:spcPts val="4200"/>
              </a:lnSpc>
              <a:spcBef>
                <a:spcPts val="100"/>
              </a:spcBef>
            </a:pPr>
            <a:r>
              <a:rPr sz="3000" spc="70" dirty="0">
                <a:latin typeface="Times New Roman"/>
                <a:cs typeface="Times New Roman"/>
              </a:rPr>
              <a:t>If</a:t>
            </a:r>
            <a:r>
              <a:rPr sz="3000" spc="310" dirty="0">
                <a:latin typeface="Times New Roman"/>
                <a:cs typeface="Times New Roman"/>
              </a:rPr>
              <a:t> </a:t>
            </a:r>
            <a:r>
              <a:rPr sz="3000" spc="150" dirty="0">
                <a:latin typeface="Times New Roman"/>
                <a:cs typeface="Times New Roman"/>
              </a:rPr>
              <a:t>p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value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is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less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spc="150" dirty="0">
                <a:latin typeface="Times New Roman"/>
                <a:cs typeface="Times New Roman"/>
              </a:rPr>
              <a:t>than</a:t>
            </a:r>
            <a:r>
              <a:rPr sz="3000" spc="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0.05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spc="105" dirty="0">
                <a:latin typeface="Times New Roman"/>
                <a:cs typeface="Times New Roman"/>
              </a:rPr>
              <a:t>then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we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reject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null</a:t>
            </a:r>
            <a:r>
              <a:rPr sz="3000" spc="25" dirty="0">
                <a:latin typeface="Times New Roman"/>
                <a:cs typeface="Times New Roman"/>
              </a:rPr>
              <a:t> </a:t>
            </a:r>
            <a:r>
              <a:rPr sz="3000" spc="50" dirty="0">
                <a:latin typeface="Times New Roman"/>
                <a:cs typeface="Times New Roman"/>
              </a:rPr>
              <a:t>hypothesis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&amp;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spc="60" dirty="0">
                <a:latin typeface="Times New Roman"/>
                <a:cs typeface="Times New Roman"/>
              </a:rPr>
              <a:t>conclude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spc="130" dirty="0">
                <a:latin typeface="Times New Roman"/>
                <a:cs typeface="Times New Roman"/>
              </a:rPr>
              <a:t>that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spc="70" dirty="0">
                <a:latin typeface="Times New Roman"/>
                <a:cs typeface="Times New Roman"/>
              </a:rPr>
              <a:t>there</a:t>
            </a:r>
            <a:r>
              <a:rPr sz="3000" spc="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is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spc="65" dirty="0">
                <a:latin typeface="Times New Roman"/>
                <a:cs typeface="Times New Roman"/>
              </a:rPr>
              <a:t>association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between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spc="35" dirty="0">
                <a:latin typeface="Times New Roman"/>
                <a:cs typeface="Times New Roman"/>
              </a:rPr>
              <a:t>two </a:t>
            </a:r>
            <a:r>
              <a:rPr sz="3000" dirty="0">
                <a:latin typeface="Times New Roman"/>
                <a:cs typeface="Times New Roman"/>
              </a:rPr>
              <a:t>variables,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i.e.,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spc="70" dirty="0">
                <a:latin typeface="Times New Roman"/>
                <a:cs typeface="Times New Roman"/>
              </a:rPr>
              <a:t>they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spc="75" dirty="0">
                <a:latin typeface="Times New Roman"/>
                <a:cs typeface="Times New Roman"/>
              </a:rPr>
              <a:t>are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spc="90" dirty="0">
                <a:latin typeface="Times New Roman"/>
                <a:cs typeface="Times New Roman"/>
              </a:rPr>
              <a:t>dependent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spc="150" dirty="0">
                <a:latin typeface="Times New Roman"/>
                <a:cs typeface="Times New Roman"/>
              </a:rPr>
              <a:t>on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spc="60" dirty="0">
                <a:latin typeface="Times New Roman"/>
                <a:cs typeface="Times New Roman"/>
              </a:rPr>
              <a:t>each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spc="60" dirty="0">
                <a:latin typeface="Times New Roman"/>
                <a:cs typeface="Times New Roman"/>
              </a:rPr>
              <a:t>other.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0581" y="6427543"/>
            <a:ext cx="17423130" cy="2138680"/>
          </a:xfrm>
          <a:prstGeom prst="rect">
            <a:avLst/>
          </a:prstGeom>
          <a:solidFill>
            <a:srgbClr val="5DB9CD"/>
          </a:solidFill>
        </p:spPr>
        <p:txBody>
          <a:bodyPr vert="horz" wrap="square" lIns="0" tIns="205740" rIns="0" bIns="0" rtlCol="0">
            <a:spAutoFit/>
          </a:bodyPr>
          <a:lstStyle/>
          <a:p>
            <a:pPr marL="770255">
              <a:lnSpc>
                <a:spcPct val="100000"/>
              </a:lnSpc>
              <a:spcBef>
                <a:spcPts val="1620"/>
              </a:spcBef>
            </a:pPr>
            <a:r>
              <a:rPr sz="3000" b="1" spc="45" dirty="0">
                <a:solidFill>
                  <a:srgbClr val="373737"/>
                </a:solidFill>
                <a:latin typeface="Times New Roman"/>
                <a:cs typeface="Times New Roman"/>
              </a:rPr>
              <a:t>CONCLUSION</a:t>
            </a:r>
            <a:endParaRPr sz="3000">
              <a:latin typeface="Times New Roman"/>
              <a:cs typeface="Times New Roman"/>
            </a:endParaRPr>
          </a:p>
          <a:p>
            <a:pPr marL="770255">
              <a:lnSpc>
                <a:spcPct val="100000"/>
              </a:lnSpc>
              <a:spcBef>
                <a:spcPts val="600"/>
              </a:spcBef>
            </a:pPr>
            <a:r>
              <a:rPr sz="3000" b="1" spc="65" dirty="0">
                <a:solidFill>
                  <a:srgbClr val="373737"/>
                </a:solidFill>
                <a:latin typeface="Times New Roman"/>
                <a:cs typeface="Times New Roman"/>
              </a:rPr>
              <a:t>P-</a:t>
            </a:r>
            <a:r>
              <a:rPr sz="3000" b="1" spc="-75" dirty="0">
                <a:solidFill>
                  <a:srgbClr val="373737"/>
                </a:solidFill>
                <a:latin typeface="Times New Roman"/>
                <a:cs typeface="Times New Roman"/>
              </a:rPr>
              <a:t>value</a:t>
            </a:r>
            <a:r>
              <a:rPr sz="3000" b="1" spc="-65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spc="270" dirty="0">
                <a:solidFill>
                  <a:srgbClr val="373737"/>
                </a:solidFill>
                <a:latin typeface="Times New Roman"/>
                <a:cs typeface="Times New Roman"/>
              </a:rPr>
              <a:t>=</a:t>
            </a:r>
            <a:r>
              <a:rPr sz="3000" b="1" spc="-65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373737"/>
                </a:solidFill>
                <a:latin typeface="Times New Roman"/>
                <a:cs typeface="Times New Roman"/>
              </a:rPr>
              <a:t>0.3541</a:t>
            </a:r>
            <a:r>
              <a:rPr sz="3000" b="1" spc="-60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spc="270" dirty="0">
                <a:solidFill>
                  <a:srgbClr val="373737"/>
                </a:solidFill>
                <a:latin typeface="Times New Roman"/>
                <a:cs typeface="Times New Roman"/>
              </a:rPr>
              <a:t>&gt;</a:t>
            </a:r>
            <a:r>
              <a:rPr sz="3000" b="1" spc="-65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373737"/>
                </a:solidFill>
                <a:latin typeface="Times New Roman"/>
                <a:cs typeface="Times New Roman"/>
              </a:rPr>
              <a:t>0.05</a:t>
            </a:r>
            <a:r>
              <a:rPr sz="3000" b="1" spc="-60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spc="-65" dirty="0">
                <a:solidFill>
                  <a:srgbClr val="373737"/>
                </a:solidFill>
                <a:latin typeface="Times New Roman"/>
                <a:cs typeface="Times New Roman"/>
              </a:rPr>
              <a:t>concluding </a:t>
            </a:r>
            <a:r>
              <a:rPr sz="3000" b="1" dirty="0">
                <a:solidFill>
                  <a:srgbClr val="373737"/>
                </a:solidFill>
                <a:latin typeface="Times New Roman"/>
                <a:cs typeface="Times New Roman"/>
              </a:rPr>
              <a:t>that</a:t>
            </a:r>
            <a:r>
              <a:rPr sz="3000" b="1" spc="-60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spc="-85" dirty="0">
                <a:solidFill>
                  <a:srgbClr val="373737"/>
                </a:solidFill>
                <a:latin typeface="Times New Roman"/>
                <a:cs typeface="Times New Roman"/>
              </a:rPr>
              <a:t>we</a:t>
            </a:r>
            <a:r>
              <a:rPr sz="3000" b="1" spc="-65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373737"/>
                </a:solidFill>
                <a:latin typeface="Times New Roman"/>
                <a:cs typeface="Times New Roman"/>
              </a:rPr>
              <a:t>fail</a:t>
            </a:r>
            <a:r>
              <a:rPr sz="3000" b="1" spc="-65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373737"/>
                </a:solidFill>
                <a:latin typeface="Times New Roman"/>
                <a:cs typeface="Times New Roman"/>
              </a:rPr>
              <a:t>to</a:t>
            </a:r>
            <a:r>
              <a:rPr sz="3000" b="1" spc="-60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spc="-75" dirty="0">
                <a:solidFill>
                  <a:srgbClr val="373737"/>
                </a:solidFill>
                <a:latin typeface="Times New Roman"/>
                <a:cs typeface="Times New Roman"/>
              </a:rPr>
              <a:t>reject</a:t>
            </a:r>
            <a:r>
              <a:rPr sz="3000" b="1" spc="-65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spc="-20" dirty="0">
                <a:solidFill>
                  <a:srgbClr val="373737"/>
                </a:solidFill>
                <a:latin typeface="Times New Roman"/>
                <a:cs typeface="Times New Roman"/>
              </a:rPr>
              <a:t>the</a:t>
            </a:r>
            <a:r>
              <a:rPr sz="3000" b="1" spc="-60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spc="-75" dirty="0">
                <a:solidFill>
                  <a:srgbClr val="373737"/>
                </a:solidFill>
                <a:latin typeface="Times New Roman"/>
                <a:cs typeface="Times New Roman"/>
              </a:rPr>
              <a:t>null</a:t>
            </a:r>
            <a:r>
              <a:rPr sz="3000" b="1" spc="-65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373737"/>
                </a:solidFill>
                <a:latin typeface="Times New Roman"/>
                <a:cs typeface="Times New Roman"/>
              </a:rPr>
              <a:t>hypothesis.</a:t>
            </a:r>
            <a:endParaRPr sz="3000">
              <a:latin typeface="Times New Roman"/>
              <a:cs typeface="Times New Roman"/>
            </a:endParaRPr>
          </a:p>
          <a:p>
            <a:pPr marL="770255">
              <a:lnSpc>
                <a:spcPct val="100000"/>
              </a:lnSpc>
              <a:spcBef>
                <a:spcPts val="600"/>
              </a:spcBef>
            </a:pPr>
            <a:r>
              <a:rPr sz="3000" b="1" spc="-10" dirty="0">
                <a:solidFill>
                  <a:srgbClr val="373737"/>
                </a:solidFill>
                <a:latin typeface="Times New Roman"/>
                <a:cs typeface="Times New Roman"/>
              </a:rPr>
              <a:t>This</a:t>
            </a:r>
            <a:r>
              <a:rPr sz="3000" b="1" spc="-125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spc="-60" dirty="0">
                <a:solidFill>
                  <a:srgbClr val="373737"/>
                </a:solidFill>
                <a:latin typeface="Times New Roman"/>
                <a:cs typeface="Times New Roman"/>
              </a:rPr>
              <a:t>means</a:t>
            </a:r>
            <a:r>
              <a:rPr sz="3000" b="1" spc="-110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spc="-75" dirty="0">
                <a:solidFill>
                  <a:srgbClr val="373737"/>
                </a:solidFill>
                <a:latin typeface="Times New Roman"/>
                <a:cs typeface="Times New Roman"/>
              </a:rPr>
              <a:t>there</a:t>
            </a:r>
            <a:r>
              <a:rPr sz="3000" b="1" spc="-105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373737"/>
                </a:solidFill>
                <a:latin typeface="Times New Roman"/>
                <a:cs typeface="Times New Roman"/>
              </a:rPr>
              <a:t>is</a:t>
            </a:r>
            <a:r>
              <a:rPr sz="3000" b="1" spc="-110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373737"/>
                </a:solidFill>
                <a:latin typeface="Times New Roman"/>
                <a:cs typeface="Times New Roman"/>
              </a:rPr>
              <a:t>no</a:t>
            </a:r>
            <a:r>
              <a:rPr sz="3000" b="1" spc="-105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spc="-40" dirty="0">
                <a:solidFill>
                  <a:srgbClr val="373737"/>
                </a:solidFill>
                <a:latin typeface="Times New Roman"/>
                <a:cs typeface="Times New Roman"/>
              </a:rPr>
              <a:t>significant</a:t>
            </a:r>
            <a:r>
              <a:rPr sz="3000" b="1" spc="-110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spc="-20" dirty="0">
                <a:solidFill>
                  <a:srgbClr val="373737"/>
                </a:solidFill>
                <a:latin typeface="Times New Roman"/>
                <a:cs typeface="Times New Roman"/>
              </a:rPr>
              <a:t>association</a:t>
            </a:r>
            <a:r>
              <a:rPr sz="3000" b="1" spc="-105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spc="-90" dirty="0">
                <a:solidFill>
                  <a:srgbClr val="373737"/>
                </a:solidFill>
                <a:latin typeface="Times New Roman"/>
                <a:cs typeface="Times New Roman"/>
              </a:rPr>
              <a:t>between</a:t>
            </a:r>
            <a:r>
              <a:rPr sz="3000" b="1" spc="-100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spc="-45" dirty="0">
                <a:solidFill>
                  <a:srgbClr val="373737"/>
                </a:solidFill>
                <a:latin typeface="Times New Roman"/>
                <a:cs typeface="Times New Roman"/>
              </a:rPr>
              <a:t>Area</a:t>
            </a:r>
            <a:r>
              <a:rPr sz="3000" b="1" spc="-105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spc="-20" dirty="0">
                <a:solidFill>
                  <a:srgbClr val="373737"/>
                </a:solidFill>
                <a:latin typeface="Times New Roman"/>
                <a:cs typeface="Times New Roman"/>
              </a:rPr>
              <a:t>type</a:t>
            </a:r>
            <a:r>
              <a:rPr sz="3000" b="1" spc="-110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spc="-85" dirty="0">
                <a:solidFill>
                  <a:srgbClr val="373737"/>
                </a:solidFill>
                <a:latin typeface="Times New Roman"/>
                <a:cs typeface="Times New Roman"/>
              </a:rPr>
              <a:t>and</a:t>
            </a:r>
            <a:r>
              <a:rPr sz="3000" b="1" spc="-100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373737"/>
                </a:solidFill>
                <a:latin typeface="Times New Roman"/>
                <a:cs typeface="Times New Roman"/>
              </a:rPr>
              <a:t>Made</a:t>
            </a:r>
            <a:r>
              <a:rPr sz="3000" b="1" spc="-110" dirty="0">
                <a:solidFill>
                  <a:srgbClr val="373737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373737"/>
                </a:solidFill>
                <a:latin typeface="Times New Roman"/>
                <a:cs typeface="Times New Roman"/>
              </a:rPr>
              <a:t>Claim.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2109" y="3109191"/>
            <a:ext cx="7848877" cy="322181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4806315" cy="1580515"/>
          </a:xfrm>
          <a:custGeom>
            <a:avLst/>
            <a:gdLst/>
            <a:ahLst/>
            <a:cxnLst/>
            <a:rect l="l" t="t" r="r" b="b"/>
            <a:pathLst>
              <a:path w="4806315" h="1580515">
                <a:moveTo>
                  <a:pt x="4470703" y="1580400"/>
                </a:moveTo>
                <a:lnTo>
                  <a:pt x="0" y="1580400"/>
                </a:lnTo>
                <a:lnTo>
                  <a:pt x="0" y="0"/>
                </a:lnTo>
                <a:lnTo>
                  <a:pt x="4806079" y="0"/>
                </a:lnTo>
                <a:lnTo>
                  <a:pt x="4806078" y="1221399"/>
                </a:lnTo>
                <a:lnTo>
                  <a:pt x="4802078" y="1266569"/>
                </a:lnTo>
                <a:lnTo>
                  <a:pt x="4792688" y="1310923"/>
                </a:lnTo>
                <a:lnTo>
                  <a:pt x="4777937" y="1353798"/>
                </a:lnTo>
                <a:lnTo>
                  <a:pt x="4758050" y="1394546"/>
                </a:lnTo>
                <a:lnTo>
                  <a:pt x="4733326" y="1432548"/>
                </a:lnTo>
                <a:lnTo>
                  <a:pt x="4704137" y="1467238"/>
                </a:lnTo>
                <a:lnTo>
                  <a:pt x="4670917" y="1498098"/>
                </a:lnTo>
                <a:lnTo>
                  <a:pt x="4634169" y="1524659"/>
                </a:lnTo>
                <a:lnTo>
                  <a:pt x="4594451" y="1546520"/>
                </a:lnTo>
                <a:lnTo>
                  <a:pt x="4552356" y="1563354"/>
                </a:lnTo>
                <a:lnTo>
                  <a:pt x="4508511" y="1574911"/>
                </a:lnTo>
                <a:lnTo>
                  <a:pt x="4470703" y="1580400"/>
                </a:lnTo>
                <a:close/>
              </a:path>
            </a:pathLst>
          </a:custGeom>
          <a:solidFill>
            <a:srgbClr val="65C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781703"/>
            <a:ext cx="18288000" cy="38100"/>
          </a:xfrm>
          <a:custGeom>
            <a:avLst/>
            <a:gdLst/>
            <a:ahLst/>
            <a:cxnLst/>
            <a:rect l="l" t="t" r="r" b="b"/>
            <a:pathLst>
              <a:path w="18288000" h="38100">
                <a:moveTo>
                  <a:pt x="18287999" y="38099"/>
                </a:moveTo>
                <a:lnTo>
                  <a:pt x="0" y="380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13199" y="4006106"/>
            <a:ext cx="7320280" cy="162560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3000" spc="65" dirty="0">
                <a:latin typeface="Trebuchet MS"/>
                <a:cs typeface="Trebuchet MS"/>
              </a:rPr>
              <a:t>Chi-</a:t>
            </a:r>
            <a:r>
              <a:rPr sz="3000" spc="110" dirty="0">
                <a:latin typeface="Trebuchet MS"/>
                <a:cs typeface="Trebuchet MS"/>
              </a:rPr>
              <a:t>Square</a:t>
            </a:r>
            <a:r>
              <a:rPr sz="3000" spc="-125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Statistic:</a:t>
            </a:r>
            <a:r>
              <a:rPr sz="3000" spc="-120" dirty="0">
                <a:latin typeface="Trebuchet MS"/>
                <a:cs typeface="Trebuchet MS"/>
              </a:rPr>
              <a:t> </a:t>
            </a:r>
            <a:r>
              <a:rPr sz="3000" spc="190" dirty="0">
                <a:latin typeface="Trebuchet MS"/>
                <a:cs typeface="Trebuchet MS"/>
              </a:rPr>
              <a:t>9.15736799105607</a:t>
            </a:r>
            <a:endParaRPr sz="3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 spc="85" dirty="0">
                <a:latin typeface="Trebuchet MS"/>
                <a:cs typeface="Trebuchet MS"/>
              </a:rPr>
              <a:t>P-</a:t>
            </a:r>
            <a:r>
              <a:rPr sz="3000" spc="-20" dirty="0">
                <a:latin typeface="Trebuchet MS"/>
                <a:cs typeface="Trebuchet MS"/>
              </a:rPr>
              <a:t>value:</a:t>
            </a:r>
            <a:r>
              <a:rPr sz="3000" spc="-175" dirty="0">
                <a:latin typeface="Trebuchet MS"/>
                <a:cs typeface="Trebuchet MS"/>
              </a:rPr>
              <a:t> </a:t>
            </a:r>
            <a:r>
              <a:rPr sz="3000" spc="204" dirty="0">
                <a:latin typeface="Trebuchet MS"/>
                <a:cs typeface="Trebuchet MS"/>
              </a:rPr>
              <a:t>0.010268400669748498</a:t>
            </a:r>
            <a:endParaRPr sz="3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 spc="85" dirty="0">
                <a:latin typeface="Trebuchet MS"/>
                <a:cs typeface="Trebuchet MS"/>
              </a:rPr>
              <a:t>Degrees</a:t>
            </a:r>
            <a:r>
              <a:rPr sz="3000" spc="-12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of</a:t>
            </a:r>
            <a:r>
              <a:rPr sz="3000" spc="-12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Freedom:</a:t>
            </a:r>
            <a:r>
              <a:rPr sz="3000" spc="-120" dirty="0">
                <a:latin typeface="Trebuchet MS"/>
                <a:cs typeface="Trebuchet MS"/>
              </a:rPr>
              <a:t> </a:t>
            </a:r>
            <a:r>
              <a:rPr sz="3000" spc="135" dirty="0">
                <a:latin typeface="Trebuchet MS"/>
                <a:cs typeface="Trebuchet MS"/>
              </a:rPr>
              <a:t>2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5732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00"/>
              </a:spcBef>
            </a:pPr>
            <a:r>
              <a:rPr sz="3800" spc="135" dirty="0">
                <a:solidFill>
                  <a:srgbClr val="111212"/>
                </a:solidFill>
              </a:rPr>
              <a:t>OBJECTIVE</a:t>
            </a:r>
            <a:r>
              <a:rPr sz="3800" spc="20" dirty="0">
                <a:solidFill>
                  <a:srgbClr val="111212"/>
                </a:solidFill>
              </a:rPr>
              <a:t> </a:t>
            </a:r>
            <a:r>
              <a:rPr sz="3800" spc="-35" dirty="0">
                <a:solidFill>
                  <a:srgbClr val="111212"/>
                </a:solidFill>
              </a:rPr>
              <a:t>3.</a:t>
            </a:r>
            <a:endParaRPr sz="3800"/>
          </a:p>
        </p:txBody>
      </p:sp>
      <p:sp>
        <p:nvSpPr>
          <p:cNvPr id="7" name="object 7"/>
          <p:cNvSpPr txBox="1"/>
          <p:nvPr/>
        </p:nvSpPr>
        <p:spPr>
          <a:xfrm>
            <a:off x="2513199" y="7398935"/>
            <a:ext cx="13581380" cy="162560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3000" spc="85" dirty="0">
                <a:latin typeface="Trebuchet MS"/>
                <a:cs typeface="Trebuchet MS"/>
              </a:rPr>
              <a:t>Since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spc="80" dirty="0">
                <a:latin typeface="Trebuchet MS"/>
                <a:cs typeface="Trebuchet MS"/>
              </a:rPr>
              <a:t>p-</a:t>
            </a:r>
            <a:r>
              <a:rPr sz="3000" dirty="0">
                <a:latin typeface="Trebuchet MS"/>
                <a:cs typeface="Trebuchet MS"/>
              </a:rPr>
              <a:t>value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spc="535" dirty="0">
                <a:latin typeface="Trebuchet MS"/>
                <a:cs typeface="Trebuchet MS"/>
              </a:rPr>
              <a:t>&lt;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0.05,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we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spc="-65" dirty="0">
                <a:latin typeface="Trebuchet MS"/>
                <a:cs typeface="Trebuchet MS"/>
              </a:rPr>
              <a:t>reject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the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null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spc="80" dirty="0">
                <a:latin typeface="Trebuchet MS"/>
                <a:cs typeface="Trebuchet MS"/>
              </a:rPr>
              <a:t>hypothesis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spc="-10" dirty="0">
                <a:latin typeface="Trebuchet MS"/>
                <a:cs typeface="Trebuchet MS"/>
              </a:rPr>
              <a:t>(H₀).</a:t>
            </a:r>
            <a:endParaRPr sz="3000">
              <a:latin typeface="Trebuchet MS"/>
              <a:cs typeface="Trebuchet MS"/>
            </a:endParaRPr>
          </a:p>
          <a:p>
            <a:pPr marL="12700" marR="5080">
              <a:lnSpc>
                <a:spcPts val="4200"/>
              </a:lnSpc>
              <a:spcBef>
                <a:spcPts val="110"/>
              </a:spcBef>
            </a:pPr>
            <a:r>
              <a:rPr sz="3000" spc="-20" dirty="0">
                <a:latin typeface="Trebuchet MS"/>
                <a:cs typeface="Trebuchet MS"/>
              </a:rPr>
              <a:t>Therefore,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there</a:t>
            </a:r>
            <a:r>
              <a:rPr sz="3000" spc="-85" dirty="0">
                <a:latin typeface="Trebuchet MS"/>
                <a:cs typeface="Trebuchet MS"/>
              </a:rPr>
              <a:t> </a:t>
            </a:r>
            <a:r>
              <a:rPr sz="3000" spc="95" dirty="0">
                <a:latin typeface="Trebuchet MS"/>
                <a:cs typeface="Trebuchet MS"/>
              </a:rPr>
              <a:t>is</a:t>
            </a:r>
            <a:r>
              <a:rPr sz="3000" spc="-85" dirty="0">
                <a:latin typeface="Trebuchet MS"/>
                <a:cs typeface="Trebuchet MS"/>
              </a:rPr>
              <a:t> </a:t>
            </a:r>
            <a:r>
              <a:rPr sz="3000" spc="75" dirty="0">
                <a:latin typeface="Trebuchet MS"/>
                <a:cs typeface="Trebuchet MS"/>
              </a:rPr>
              <a:t>a</a:t>
            </a:r>
            <a:r>
              <a:rPr sz="3000" spc="-85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significant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spc="65" dirty="0">
                <a:latin typeface="Trebuchet MS"/>
                <a:cs typeface="Trebuchet MS"/>
              </a:rPr>
              <a:t>association</a:t>
            </a:r>
            <a:r>
              <a:rPr sz="3000" spc="-85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between</a:t>
            </a:r>
            <a:r>
              <a:rPr sz="3000" spc="-85" dirty="0">
                <a:latin typeface="Trebuchet MS"/>
                <a:cs typeface="Trebuchet MS"/>
              </a:rPr>
              <a:t> </a:t>
            </a:r>
            <a:r>
              <a:rPr sz="3000" spc="55" dirty="0">
                <a:latin typeface="Trebuchet MS"/>
                <a:cs typeface="Trebuchet MS"/>
              </a:rPr>
              <a:t>Area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type</a:t>
            </a:r>
            <a:r>
              <a:rPr sz="3000" spc="-85" dirty="0">
                <a:latin typeface="Trebuchet MS"/>
                <a:cs typeface="Trebuchet MS"/>
              </a:rPr>
              <a:t> </a:t>
            </a:r>
            <a:r>
              <a:rPr sz="3000" spc="85" dirty="0">
                <a:latin typeface="Trebuchet MS"/>
                <a:cs typeface="Trebuchet MS"/>
              </a:rPr>
              <a:t>and</a:t>
            </a:r>
            <a:r>
              <a:rPr sz="3000" spc="-85" dirty="0">
                <a:latin typeface="Trebuchet MS"/>
                <a:cs typeface="Trebuchet MS"/>
              </a:rPr>
              <a:t> </a:t>
            </a:r>
            <a:r>
              <a:rPr sz="3000" spc="50" dirty="0">
                <a:latin typeface="Trebuchet MS"/>
                <a:cs typeface="Trebuchet MS"/>
              </a:rPr>
              <a:t>Last</a:t>
            </a:r>
            <a:r>
              <a:rPr sz="3000" spc="-85" dirty="0">
                <a:latin typeface="Trebuchet MS"/>
                <a:cs typeface="Trebuchet MS"/>
              </a:rPr>
              <a:t> </a:t>
            </a:r>
            <a:r>
              <a:rPr sz="3000" spc="-20" dirty="0">
                <a:latin typeface="Trebuchet MS"/>
                <a:cs typeface="Trebuchet MS"/>
              </a:rPr>
              <a:t>claim </a:t>
            </a:r>
            <a:r>
              <a:rPr sz="3000" dirty="0">
                <a:latin typeface="Trebuchet MS"/>
                <a:cs typeface="Trebuchet MS"/>
              </a:rPr>
              <a:t>status.</a:t>
            </a:r>
            <a:r>
              <a:rPr sz="3000" spc="-45" dirty="0">
                <a:latin typeface="Trebuchet MS"/>
                <a:cs typeface="Trebuchet MS"/>
              </a:rPr>
              <a:t> </a:t>
            </a:r>
            <a:r>
              <a:rPr sz="3000" spc="114" dirty="0">
                <a:latin typeface="Trebuchet MS"/>
                <a:cs typeface="Trebuchet MS"/>
              </a:rPr>
              <a:t>And</a:t>
            </a:r>
            <a:r>
              <a:rPr sz="3000" spc="-45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they</a:t>
            </a:r>
            <a:r>
              <a:rPr sz="3000" spc="-45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are</a:t>
            </a:r>
            <a:r>
              <a:rPr sz="3000" spc="-45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dependent</a:t>
            </a:r>
            <a:r>
              <a:rPr sz="3000" spc="-45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of</a:t>
            </a:r>
            <a:r>
              <a:rPr sz="3000" spc="-40" dirty="0">
                <a:latin typeface="Trebuchet MS"/>
                <a:cs typeface="Trebuchet MS"/>
              </a:rPr>
              <a:t> </a:t>
            </a:r>
            <a:r>
              <a:rPr sz="3000" spc="55" dirty="0">
                <a:latin typeface="Trebuchet MS"/>
                <a:cs typeface="Trebuchet MS"/>
              </a:rPr>
              <a:t>each</a:t>
            </a:r>
            <a:r>
              <a:rPr sz="3000" spc="-45" dirty="0">
                <a:latin typeface="Trebuchet MS"/>
                <a:cs typeface="Trebuchet MS"/>
              </a:rPr>
              <a:t> </a:t>
            </a:r>
            <a:r>
              <a:rPr sz="3000" spc="-10" dirty="0">
                <a:latin typeface="Trebuchet MS"/>
                <a:cs typeface="Trebuchet MS"/>
              </a:rPr>
              <a:t>other.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0668" y="2103333"/>
            <a:ext cx="13037819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dirty="0">
                <a:latin typeface="Trebuchet MS"/>
                <a:cs typeface="Trebuchet MS"/>
              </a:rPr>
              <a:t>To</a:t>
            </a:r>
            <a:r>
              <a:rPr sz="3500" spc="-135" dirty="0">
                <a:latin typeface="Trebuchet MS"/>
                <a:cs typeface="Trebuchet MS"/>
              </a:rPr>
              <a:t> </a:t>
            </a:r>
            <a:r>
              <a:rPr sz="3500" dirty="0">
                <a:latin typeface="Trebuchet MS"/>
                <a:cs typeface="Trebuchet MS"/>
              </a:rPr>
              <a:t>test</a:t>
            </a:r>
            <a:r>
              <a:rPr sz="3500" spc="-130" dirty="0">
                <a:latin typeface="Trebuchet MS"/>
                <a:cs typeface="Trebuchet MS"/>
              </a:rPr>
              <a:t> </a:t>
            </a:r>
            <a:r>
              <a:rPr sz="3500" dirty="0">
                <a:latin typeface="Trebuchet MS"/>
                <a:cs typeface="Trebuchet MS"/>
              </a:rPr>
              <a:t>the</a:t>
            </a:r>
            <a:r>
              <a:rPr sz="3500" spc="-135" dirty="0">
                <a:latin typeface="Trebuchet MS"/>
                <a:cs typeface="Trebuchet MS"/>
              </a:rPr>
              <a:t> </a:t>
            </a:r>
            <a:r>
              <a:rPr sz="3500" spc="75" dirty="0">
                <a:latin typeface="Trebuchet MS"/>
                <a:cs typeface="Trebuchet MS"/>
              </a:rPr>
              <a:t>association</a:t>
            </a:r>
            <a:r>
              <a:rPr sz="3500" spc="-130" dirty="0">
                <a:latin typeface="Trebuchet MS"/>
                <a:cs typeface="Trebuchet MS"/>
              </a:rPr>
              <a:t> </a:t>
            </a:r>
            <a:r>
              <a:rPr sz="3500" dirty="0">
                <a:latin typeface="Trebuchet MS"/>
                <a:cs typeface="Trebuchet MS"/>
              </a:rPr>
              <a:t>between</a:t>
            </a:r>
            <a:r>
              <a:rPr sz="3500" spc="-135" dirty="0">
                <a:latin typeface="Trebuchet MS"/>
                <a:cs typeface="Trebuchet MS"/>
              </a:rPr>
              <a:t> </a:t>
            </a:r>
            <a:r>
              <a:rPr sz="3500" dirty="0">
                <a:latin typeface="Trebuchet MS"/>
                <a:cs typeface="Trebuchet MS"/>
              </a:rPr>
              <a:t>claim</a:t>
            </a:r>
            <a:r>
              <a:rPr sz="3500" spc="-130" dirty="0">
                <a:latin typeface="Trebuchet MS"/>
                <a:cs typeface="Trebuchet MS"/>
              </a:rPr>
              <a:t> </a:t>
            </a:r>
            <a:r>
              <a:rPr sz="3500" dirty="0">
                <a:latin typeface="Trebuchet MS"/>
                <a:cs typeface="Trebuchet MS"/>
              </a:rPr>
              <a:t>settlement</a:t>
            </a:r>
            <a:r>
              <a:rPr sz="3500" spc="-135" dirty="0">
                <a:latin typeface="Trebuchet MS"/>
                <a:cs typeface="Trebuchet MS"/>
              </a:rPr>
              <a:t> </a:t>
            </a:r>
            <a:r>
              <a:rPr sz="3500" spc="95" dirty="0">
                <a:latin typeface="Trebuchet MS"/>
                <a:cs typeface="Trebuchet MS"/>
              </a:rPr>
              <a:t>and</a:t>
            </a:r>
            <a:r>
              <a:rPr sz="3500" spc="-130" dirty="0">
                <a:latin typeface="Trebuchet MS"/>
                <a:cs typeface="Trebuchet MS"/>
              </a:rPr>
              <a:t> </a:t>
            </a:r>
            <a:r>
              <a:rPr sz="3500" dirty="0">
                <a:latin typeface="Trebuchet MS"/>
                <a:cs typeface="Trebuchet MS"/>
              </a:rPr>
              <a:t>area</a:t>
            </a:r>
            <a:r>
              <a:rPr sz="3500" spc="-130" dirty="0">
                <a:latin typeface="Trebuchet MS"/>
                <a:cs typeface="Trebuchet MS"/>
              </a:rPr>
              <a:t> </a:t>
            </a:r>
            <a:r>
              <a:rPr sz="3500" spc="-10" dirty="0">
                <a:latin typeface="Trebuchet MS"/>
                <a:cs typeface="Trebuchet MS"/>
              </a:rPr>
              <a:t>type.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0326" y="7647216"/>
            <a:ext cx="1647189" cy="878205"/>
          </a:xfrm>
          <a:custGeom>
            <a:avLst/>
            <a:gdLst/>
            <a:ahLst/>
            <a:cxnLst/>
            <a:rect l="l" t="t" r="r" b="b"/>
            <a:pathLst>
              <a:path w="1647189" h="878204">
                <a:moveTo>
                  <a:pt x="0" y="877937"/>
                </a:moveTo>
                <a:lnTo>
                  <a:pt x="0" y="657776"/>
                </a:lnTo>
                <a:lnTo>
                  <a:pt x="283321" y="439419"/>
                </a:lnTo>
                <a:lnTo>
                  <a:pt x="0" y="220161"/>
                </a:lnTo>
                <a:lnTo>
                  <a:pt x="0" y="0"/>
                </a:lnTo>
                <a:lnTo>
                  <a:pt x="567546" y="438517"/>
                </a:lnTo>
                <a:lnTo>
                  <a:pt x="0" y="877937"/>
                </a:lnTo>
                <a:close/>
              </a:path>
              <a:path w="1647189" h="878204">
                <a:moveTo>
                  <a:pt x="539574" y="877937"/>
                </a:moveTo>
                <a:lnTo>
                  <a:pt x="539574" y="657776"/>
                </a:lnTo>
                <a:lnTo>
                  <a:pt x="822896" y="439419"/>
                </a:lnTo>
                <a:lnTo>
                  <a:pt x="539574" y="220161"/>
                </a:lnTo>
                <a:lnTo>
                  <a:pt x="539574" y="0"/>
                </a:lnTo>
                <a:lnTo>
                  <a:pt x="1107121" y="438517"/>
                </a:lnTo>
                <a:lnTo>
                  <a:pt x="539574" y="877937"/>
                </a:lnTo>
                <a:close/>
              </a:path>
              <a:path w="1647189" h="878204">
                <a:moveTo>
                  <a:pt x="1079149" y="877937"/>
                </a:moveTo>
                <a:lnTo>
                  <a:pt x="1079149" y="657776"/>
                </a:lnTo>
                <a:lnTo>
                  <a:pt x="1362471" y="439419"/>
                </a:lnTo>
                <a:lnTo>
                  <a:pt x="1079149" y="220161"/>
                </a:lnTo>
                <a:lnTo>
                  <a:pt x="1079149" y="0"/>
                </a:lnTo>
                <a:lnTo>
                  <a:pt x="1646696" y="438517"/>
                </a:lnTo>
                <a:lnTo>
                  <a:pt x="1079149" y="877937"/>
                </a:lnTo>
                <a:close/>
              </a:path>
            </a:pathLst>
          </a:custGeom>
          <a:solidFill>
            <a:srgbClr val="1A7C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372" y="4265418"/>
            <a:ext cx="1647189" cy="878205"/>
          </a:xfrm>
          <a:custGeom>
            <a:avLst/>
            <a:gdLst/>
            <a:ahLst/>
            <a:cxnLst/>
            <a:rect l="l" t="t" r="r" b="b"/>
            <a:pathLst>
              <a:path w="1647189" h="878204">
                <a:moveTo>
                  <a:pt x="0" y="877937"/>
                </a:moveTo>
                <a:lnTo>
                  <a:pt x="0" y="657776"/>
                </a:lnTo>
                <a:lnTo>
                  <a:pt x="283321" y="439419"/>
                </a:lnTo>
                <a:lnTo>
                  <a:pt x="0" y="220161"/>
                </a:lnTo>
                <a:lnTo>
                  <a:pt x="0" y="0"/>
                </a:lnTo>
                <a:lnTo>
                  <a:pt x="567546" y="438517"/>
                </a:lnTo>
                <a:lnTo>
                  <a:pt x="0" y="877937"/>
                </a:lnTo>
                <a:close/>
              </a:path>
              <a:path w="1647189" h="878204">
                <a:moveTo>
                  <a:pt x="539574" y="877937"/>
                </a:moveTo>
                <a:lnTo>
                  <a:pt x="539574" y="657776"/>
                </a:lnTo>
                <a:lnTo>
                  <a:pt x="822896" y="439419"/>
                </a:lnTo>
                <a:lnTo>
                  <a:pt x="539574" y="220161"/>
                </a:lnTo>
                <a:lnTo>
                  <a:pt x="539574" y="0"/>
                </a:lnTo>
                <a:lnTo>
                  <a:pt x="1107121" y="438517"/>
                </a:lnTo>
                <a:lnTo>
                  <a:pt x="539574" y="877937"/>
                </a:lnTo>
                <a:close/>
              </a:path>
              <a:path w="1647189" h="878204">
                <a:moveTo>
                  <a:pt x="1079149" y="877937"/>
                </a:moveTo>
                <a:lnTo>
                  <a:pt x="1079149" y="657776"/>
                </a:lnTo>
                <a:lnTo>
                  <a:pt x="1362471" y="439419"/>
                </a:lnTo>
                <a:lnTo>
                  <a:pt x="1079149" y="220161"/>
                </a:lnTo>
                <a:lnTo>
                  <a:pt x="1079149" y="0"/>
                </a:lnTo>
                <a:lnTo>
                  <a:pt x="1646696" y="438517"/>
                </a:lnTo>
                <a:lnTo>
                  <a:pt x="1079149" y="877937"/>
                </a:lnTo>
                <a:close/>
              </a:path>
            </a:pathLst>
          </a:custGeom>
          <a:solidFill>
            <a:srgbClr val="1A7CA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9004" y="720916"/>
            <a:ext cx="7485987" cy="543324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92453" y="232657"/>
            <a:ext cx="17484090" cy="9778365"/>
            <a:chOff x="392453" y="232657"/>
            <a:chExt cx="17484090" cy="9778365"/>
          </a:xfrm>
        </p:grpSpPr>
        <p:sp>
          <p:nvSpPr>
            <p:cNvPr id="4" name="object 4"/>
            <p:cNvSpPr/>
            <p:nvPr/>
          </p:nvSpPr>
          <p:spPr>
            <a:xfrm>
              <a:off x="17857362" y="251653"/>
              <a:ext cx="0" cy="9759315"/>
            </a:xfrm>
            <a:custGeom>
              <a:avLst/>
              <a:gdLst/>
              <a:ahLst/>
              <a:cxnLst/>
              <a:rect l="l" t="t" r="r" b="b"/>
              <a:pathLst>
                <a:path h="9759315">
                  <a:moveTo>
                    <a:pt x="0" y="9759065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1531" y="251707"/>
              <a:ext cx="17445990" cy="45720"/>
            </a:xfrm>
            <a:custGeom>
              <a:avLst/>
              <a:gdLst/>
              <a:ahLst/>
              <a:cxnLst/>
              <a:rect l="l" t="t" r="r" b="b"/>
              <a:pathLst>
                <a:path w="17445990" h="45720">
                  <a:moveTo>
                    <a:pt x="0" y="45400"/>
                  </a:moveTo>
                  <a:lnTo>
                    <a:pt x="17445884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1503" y="297080"/>
              <a:ext cx="0" cy="9693275"/>
            </a:xfrm>
            <a:custGeom>
              <a:avLst/>
              <a:gdLst/>
              <a:ahLst/>
              <a:cxnLst/>
              <a:rect l="l" t="t" r="r" b="b"/>
              <a:pathLst>
                <a:path h="9693275">
                  <a:moveTo>
                    <a:pt x="0" y="9692783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1531" y="9970842"/>
              <a:ext cx="17426940" cy="0"/>
            </a:xfrm>
            <a:custGeom>
              <a:avLst/>
              <a:gdLst/>
              <a:ahLst/>
              <a:cxnLst/>
              <a:rect l="l" t="t" r="r" b="b"/>
              <a:pathLst>
                <a:path w="17426940">
                  <a:moveTo>
                    <a:pt x="0" y="0"/>
                  </a:moveTo>
                  <a:lnTo>
                    <a:pt x="1742683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0581" y="6819109"/>
              <a:ext cx="17421225" cy="3152140"/>
            </a:xfrm>
            <a:custGeom>
              <a:avLst/>
              <a:gdLst/>
              <a:ahLst/>
              <a:cxnLst/>
              <a:rect l="l" t="t" r="r" b="b"/>
              <a:pathLst>
                <a:path w="17421225" h="3152140">
                  <a:moveTo>
                    <a:pt x="17420704" y="3151731"/>
                  </a:moveTo>
                  <a:lnTo>
                    <a:pt x="0" y="3151731"/>
                  </a:lnTo>
                  <a:lnTo>
                    <a:pt x="0" y="0"/>
                  </a:lnTo>
                  <a:lnTo>
                    <a:pt x="17420704" y="0"/>
                  </a:lnTo>
                  <a:lnTo>
                    <a:pt x="17420704" y="3151731"/>
                  </a:lnTo>
                  <a:close/>
                </a:path>
              </a:pathLst>
            </a:custGeom>
            <a:solidFill>
              <a:srgbClr val="5DB9CD">
                <a:alpha val="6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4503" y="8401431"/>
              <a:ext cx="133350" cy="1333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4503" y="8934831"/>
              <a:ext cx="133350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4503" y="9468231"/>
              <a:ext cx="133350" cy="13334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37953" y="7065519"/>
            <a:ext cx="16196944" cy="269240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3000" spc="130" dirty="0">
                <a:latin typeface="Trebuchet MS"/>
                <a:cs typeface="Trebuchet MS"/>
              </a:rPr>
              <a:t>CONCLUSION</a:t>
            </a:r>
            <a:endParaRPr sz="30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600"/>
              </a:spcBef>
            </a:pPr>
            <a:r>
              <a:rPr sz="3000" dirty="0">
                <a:latin typeface="Trebuchet MS"/>
                <a:cs typeface="Trebuchet MS"/>
              </a:rPr>
              <a:t>Location</a:t>
            </a:r>
            <a:r>
              <a:rPr sz="3000" spc="-55" dirty="0">
                <a:latin typeface="Trebuchet MS"/>
                <a:cs typeface="Trebuchet MS"/>
              </a:rPr>
              <a:t> </a:t>
            </a:r>
            <a:r>
              <a:rPr sz="3000" spc="50" dirty="0">
                <a:latin typeface="Trebuchet MS"/>
                <a:cs typeface="Trebuchet MS"/>
              </a:rPr>
              <a:t>(Rural</a:t>
            </a:r>
            <a:r>
              <a:rPr sz="3000" spc="-55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vs.</a:t>
            </a:r>
            <a:r>
              <a:rPr sz="3000" spc="-55" dirty="0">
                <a:latin typeface="Trebuchet MS"/>
                <a:cs typeface="Trebuchet MS"/>
              </a:rPr>
              <a:t> </a:t>
            </a:r>
            <a:r>
              <a:rPr sz="3000" spc="90" dirty="0">
                <a:latin typeface="Trebuchet MS"/>
                <a:cs typeface="Trebuchet MS"/>
              </a:rPr>
              <a:t>Urban)</a:t>
            </a:r>
            <a:r>
              <a:rPr sz="3000" spc="-55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significantly</a:t>
            </a:r>
            <a:r>
              <a:rPr sz="3000" spc="-50" dirty="0">
                <a:latin typeface="Trebuchet MS"/>
                <a:cs typeface="Trebuchet MS"/>
              </a:rPr>
              <a:t> </a:t>
            </a:r>
            <a:r>
              <a:rPr sz="3000" spc="50" dirty="0">
                <a:latin typeface="Trebuchet MS"/>
                <a:cs typeface="Trebuchet MS"/>
              </a:rPr>
              <a:t>impacts</a:t>
            </a:r>
            <a:r>
              <a:rPr sz="3000" spc="-55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claim</a:t>
            </a:r>
            <a:r>
              <a:rPr sz="3000" spc="-55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settlement</a:t>
            </a:r>
            <a:r>
              <a:rPr sz="3000" spc="-55" dirty="0">
                <a:latin typeface="Trebuchet MS"/>
                <a:cs typeface="Trebuchet MS"/>
              </a:rPr>
              <a:t> </a:t>
            </a:r>
            <a:r>
              <a:rPr sz="3000" spc="-10" dirty="0">
                <a:latin typeface="Trebuchet MS"/>
                <a:cs typeface="Trebuchet MS"/>
              </a:rPr>
              <a:t>rates.</a:t>
            </a:r>
            <a:endParaRPr sz="3000">
              <a:latin typeface="Trebuchet MS"/>
              <a:cs typeface="Trebuchet MS"/>
            </a:endParaRPr>
          </a:p>
          <a:p>
            <a:pPr marL="666750" marR="5080" algn="just">
              <a:lnSpc>
                <a:spcPts val="4200"/>
              </a:lnSpc>
              <a:spcBef>
                <a:spcPts val="110"/>
              </a:spcBef>
            </a:pPr>
            <a:r>
              <a:rPr sz="3000" spc="85" dirty="0">
                <a:latin typeface="Trebuchet MS"/>
                <a:cs typeface="Trebuchet MS"/>
              </a:rPr>
              <a:t>Urban</a:t>
            </a:r>
            <a:r>
              <a:rPr sz="3000" spc="-75" dirty="0">
                <a:latin typeface="Trebuchet MS"/>
                <a:cs typeface="Trebuchet MS"/>
              </a:rPr>
              <a:t> </a:t>
            </a:r>
            <a:r>
              <a:rPr sz="3000" spc="80" dirty="0">
                <a:latin typeface="Trebuchet MS"/>
                <a:cs typeface="Trebuchet MS"/>
              </a:rPr>
              <a:t>areas</a:t>
            </a:r>
            <a:r>
              <a:rPr sz="3000" spc="-75" dirty="0">
                <a:latin typeface="Trebuchet MS"/>
                <a:cs typeface="Trebuchet MS"/>
              </a:rPr>
              <a:t> </a:t>
            </a:r>
            <a:r>
              <a:rPr sz="3000" spc="165" dirty="0">
                <a:latin typeface="Trebuchet MS"/>
                <a:cs typeface="Trebuchet MS"/>
              </a:rPr>
              <a:t>(1)</a:t>
            </a:r>
            <a:r>
              <a:rPr sz="3000" spc="-75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have</a:t>
            </a:r>
            <a:r>
              <a:rPr sz="3000" spc="-70" dirty="0">
                <a:latin typeface="Trebuchet MS"/>
                <a:cs typeface="Trebuchet MS"/>
              </a:rPr>
              <a:t> </a:t>
            </a:r>
            <a:r>
              <a:rPr sz="3000" spc="70" dirty="0">
                <a:latin typeface="Trebuchet MS"/>
                <a:cs typeface="Trebuchet MS"/>
              </a:rPr>
              <a:t>higher</a:t>
            </a:r>
            <a:r>
              <a:rPr sz="3000" spc="-75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claim</a:t>
            </a:r>
            <a:r>
              <a:rPr sz="3000" spc="-75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settlements</a:t>
            </a:r>
            <a:r>
              <a:rPr sz="3000" spc="-70" dirty="0">
                <a:latin typeface="Trebuchet MS"/>
                <a:cs typeface="Trebuchet MS"/>
              </a:rPr>
              <a:t> </a:t>
            </a:r>
            <a:r>
              <a:rPr sz="3000" spc="195" dirty="0">
                <a:latin typeface="Trebuchet MS"/>
                <a:cs typeface="Trebuchet MS"/>
              </a:rPr>
              <a:t>(87</a:t>
            </a:r>
            <a:r>
              <a:rPr sz="3000" spc="-75" dirty="0">
                <a:latin typeface="Trebuchet MS"/>
                <a:cs typeface="Trebuchet MS"/>
              </a:rPr>
              <a:t> </a:t>
            </a:r>
            <a:r>
              <a:rPr sz="3000" spc="120" dirty="0">
                <a:latin typeface="Trebuchet MS"/>
                <a:cs typeface="Trebuchet MS"/>
              </a:rPr>
              <a:t>cases)</a:t>
            </a:r>
            <a:r>
              <a:rPr sz="3000" spc="-75" dirty="0">
                <a:latin typeface="Trebuchet MS"/>
                <a:cs typeface="Trebuchet MS"/>
              </a:rPr>
              <a:t> </a:t>
            </a:r>
            <a:r>
              <a:rPr sz="3000" spc="60" dirty="0">
                <a:latin typeface="Trebuchet MS"/>
                <a:cs typeface="Trebuchet MS"/>
              </a:rPr>
              <a:t>compared</a:t>
            </a:r>
            <a:r>
              <a:rPr sz="3000" spc="-75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to</a:t>
            </a:r>
            <a:r>
              <a:rPr sz="3000" spc="-7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Rural</a:t>
            </a:r>
            <a:r>
              <a:rPr sz="3000" spc="-75" dirty="0">
                <a:latin typeface="Trebuchet MS"/>
                <a:cs typeface="Trebuchet MS"/>
              </a:rPr>
              <a:t> </a:t>
            </a:r>
            <a:r>
              <a:rPr sz="3000" spc="155" dirty="0">
                <a:latin typeface="Trebuchet MS"/>
                <a:cs typeface="Trebuchet MS"/>
              </a:rPr>
              <a:t>(65</a:t>
            </a:r>
            <a:r>
              <a:rPr sz="3000" spc="-75" dirty="0">
                <a:latin typeface="Trebuchet MS"/>
                <a:cs typeface="Trebuchet MS"/>
              </a:rPr>
              <a:t> </a:t>
            </a:r>
            <a:r>
              <a:rPr sz="3000" spc="55" dirty="0">
                <a:latin typeface="Trebuchet MS"/>
                <a:cs typeface="Trebuchet MS"/>
              </a:rPr>
              <a:t>cases). </a:t>
            </a:r>
            <a:r>
              <a:rPr sz="3000" spc="80" dirty="0">
                <a:latin typeface="Trebuchet MS"/>
                <a:cs typeface="Trebuchet MS"/>
              </a:rPr>
              <a:t>Pending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claims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spc="80" dirty="0">
                <a:latin typeface="Trebuchet MS"/>
                <a:cs typeface="Trebuchet MS"/>
              </a:rPr>
              <a:t>(status</a:t>
            </a:r>
            <a:r>
              <a:rPr sz="3000" spc="-85" dirty="0">
                <a:latin typeface="Trebuchet MS"/>
                <a:cs typeface="Trebuchet MS"/>
              </a:rPr>
              <a:t> </a:t>
            </a:r>
            <a:r>
              <a:rPr sz="3000" spc="535" dirty="0">
                <a:latin typeface="Trebuchet MS"/>
                <a:cs typeface="Trebuchet MS"/>
              </a:rPr>
              <a:t>=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spc="200" dirty="0">
                <a:latin typeface="Trebuchet MS"/>
                <a:cs typeface="Trebuchet MS"/>
              </a:rPr>
              <a:t>1)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are</a:t>
            </a:r>
            <a:r>
              <a:rPr sz="3000" spc="-85" dirty="0">
                <a:latin typeface="Trebuchet MS"/>
                <a:cs typeface="Trebuchet MS"/>
              </a:rPr>
              <a:t> </a:t>
            </a:r>
            <a:r>
              <a:rPr sz="3000" spc="85" dirty="0">
                <a:latin typeface="Trebuchet MS"/>
                <a:cs typeface="Trebuchet MS"/>
              </a:rPr>
              <a:t>also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spc="70" dirty="0">
                <a:latin typeface="Trebuchet MS"/>
                <a:cs typeface="Trebuchet MS"/>
              </a:rPr>
              <a:t>higher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in</a:t>
            </a:r>
            <a:r>
              <a:rPr sz="3000" spc="-85" dirty="0">
                <a:latin typeface="Trebuchet MS"/>
                <a:cs typeface="Trebuchet MS"/>
              </a:rPr>
              <a:t> </a:t>
            </a:r>
            <a:r>
              <a:rPr sz="3000" spc="85" dirty="0">
                <a:latin typeface="Trebuchet MS"/>
                <a:cs typeface="Trebuchet MS"/>
              </a:rPr>
              <a:t>Urban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spc="80" dirty="0">
                <a:latin typeface="Trebuchet MS"/>
                <a:cs typeface="Trebuchet MS"/>
              </a:rPr>
              <a:t>areas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spc="200" dirty="0">
                <a:latin typeface="Trebuchet MS"/>
                <a:cs typeface="Trebuchet MS"/>
              </a:rPr>
              <a:t>(70)</a:t>
            </a:r>
            <a:r>
              <a:rPr sz="3000" spc="-85" dirty="0">
                <a:latin typeface="Trebuchet MS"/>
                <a:cs typeface="Trebuchet MS"/>
              </a:rPr>
              <a:t> </a:t>
            </a:r>
            <a:r>
              <a:rPr sz="3000" spc="60" dirty="0">
                <a:latin typeface="Trebuchet MS"/>
                <a:cs typeface="Trebuchet MS"/>
              </a:rPr>
              <a:t>compared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to</a:t>
            </a:r>
            <a:r>
              <a:rPr sz="3000" spc="-9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Rural</a:t>
            </a:r>
            <a:r>
              <a:rPr sz="3000" spc="-85" dirty="0">
                <a:latin typeface="Trebuchet MS"/>
                <a:cs typeface="Trebuchet MS"/>
              </a:rPr>
              <a:t> </a:t>
            </a:r>
            <a:r>
              <a:rPr sz="3000" spc="40" dirty="0">
                <a:latin typeface="Trebuchet MS"/>
                <a:cs typeface="Trebuchet MS"/>
              </a:rPr>
              <a:t>(32). </a:t>
            </a:r>
            <a:r>
              <a:rPr sz="3000" dirty="0">
                <a:latin typeface="Trebuchet MS"/>
                <a:cs typeface="Trebuchet MS"/>
              </a:rPr>
              <a:t>Rejections</a:t>
            </a:r>
            <a:r>
              <a:rPr sz="3000" spc="-75" dirty="0">
                <a:latin typeface="Trebuchet MS"/>
                <a:cs typeface="Trebuchet MS"/>
              </a:rPr>
              <a:t> </a:t>
            </a:r>
            <a:r>
              <a:rPr sz="3000" spc="80" dirty="0">
                <a:latin typeface="Trebuchet MS"/>
                <a:cs typeface="Trebuchet MS"/>
              </a:rPr>
              <a:t>(status</a:t>
            </a:r>
            <a:r>
              <a:rPr sz="3000" spc="-70" dirty="0">
                <a:latin typeface="Trebuchet MS"/>
                <a:cs typeface="Trebuchet MS"/>
              </a:rPr>
              <a:t> </a:t>
            </a:r>
            <a:r>
              <a:rPr sz="3000" spc="535" dirty="0">
                <a:latin typeface="Trebuchet MS"/>
                <a:cs typeface="Trebuchet MS"/>
              </a:rPr>
              <a:t>=</a:t>
            </a:r>
            <a:r>
              <a:rPr sz="3000" spc="-75" dirty="0">
                <a:latin typeface="Trebuchet MS"/>
                <a:cs typeface="Trebuchet MS"/>
              </a:rPr>
              <a:t> </a:t>
            </a:r>
            <a:r>
              <a:rPr sz="3000" spc="145" dirty="0">
                <a:latin typeface="Trebuchet MS"/>
                <a:cs typeface="Trebuchet MS"/>
              </a:rPr>
              <a:t>2)</a:t>
            </a:r>
            <a:r>
              <a:rPr sz="3000" spc="-7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are</a:t>
            </a:r>
            <a:r>
              <a:rPr sz="3000" spc="-7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slightly</a:t>
            </a:r>
            <a:r>
              <a:rPr sz="3000" spc="-75" dirty="0">
                <a:latin typeface="Trebuchet MS"/>
                <a:cs typeface="Trebuchet MS"/>
              </a:rPr>
              <a:t> </a:t>
            </a:r>
            <a:r>
              <a:rPr sz="3000" spc="70" dirty="0">
                <a:latin typeface="Trebuchet MS"/>
                <a:cs typeface="Trebuchet MS"/>
              </a:rPr>
              <a:t>higher</a:t>
            </a:r>
            <a:r>
              <a:rPr sz="3000" spc="-7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in</a:t>
            </a:r>
            <a:r>
              <a:rPr sz="3000" spc="-7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Rural</a:t>
            </a:r>
            <a:r>
              <a:rPr sz="3000" spc="-75" dirty="0">
                <a:latin typeface="Trebuchet MS"/>
                <a:cs typeface="Trebuchet MS"/>
              </a:rPr>
              <a:t> </a:t>
            </a:r>
            <a:r>
              <a:rPr sz="3000" spc="200" dirty="0">
                <a:latin typeface="Trebuchet MS"/>
                <a:cs typeface="Trebuchet MS"/>
              </a:rPr>
              <a:t>(11)</a:t>
            </a:r>
            <a:r>
              <a:rPr sz="3000" spc="-70" dirty="0">
                <a:latin typeface="Trebuchet MS"/>
                <a:cs typeface="Trebuchet MS"/>
              </a:rPr>
              <a:t> </a:t>
            </a:r>
            <a:r>
              <a:rPr sz="3000" spc="60" dirty="0">
                <a:latin typeface="Trebuchet MS"/>
                <a:cs typeface="Trebuchet MS"/>
              </a:rPr>
              <a:t>compared</a:t>
            </a:r>
            <a:r>
              <a:rPr sz="3000" spc="-75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to</a:t>
            </a:r>
            <a:r>
              <a:rPr sz="3000" spc="-70" dirty="0">
                <a:latin typeface="Trebuchet MS"/>
                <a:cs typeface="Trebuchet MS"/>
              </a:rPr>
              <a:t> </a:t>
            </a:r>
            <a:r>
              <a:rPr sz="3000" spc="85" dirty="0">
                <a:latin typeface="Trebuchet MS"/>
                <a:cs typeface="Trebuchet MS"/>
              </a:rPr>
              <a:t>Urban</a:t>
            </a:r>
            <a:r>
              <a:rPr sz="3000" spc="-70" dirty="0">
                <a:latin typeface="Trebuchet MS"/>
                <a:cs typeface="Trebuchet MS"/>
              </a:rPr>
              <a:t> </a:t>
            </a:r>
            <a:r>
              <a:rPr sz="3000" spc="-20" dirty="0">
                <a:latin typeface="Trebuchet MS"/>
                <a:cs typeface="Trebuchet MS"/>
              </a:rPr>
              <a:t>(5).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58334" y="4047681"/>
            <a:ext cx="7560927" cy="49133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028699"/>
            <a:ext cx="18288000" cy="2040255"/>
            <a:chOff x="0" y="1028699"/>
            <a:chExt cx="18288000" cy="2040255"/>
          </a:xfrm>
        </p:grpSpPr>
        <p:sp>
          <p:nvSpPr>
            <p:cNvPr id="4" name="object 4"/>
            <p:cNvSpPr/>
            <p:nvPr/>
          </p:nvSpPr>
          <p:spPr>
            <a:xfrm>
              <a:off x="0" y="1028699"/>
              <a:ext cx="18288000" cy="2040255"/>
            </a:xfrm>
            <a:custGeom>
              <a:avLst/>
              <a:gdLst/>
              <a:ahLst/>
              <a:cxnLst/>
              <a:rect l="l" t="t" r="r" b="b"/>
              <a:pathLst>
                <a:path w="18288000" h="2040255">
                  <a:moveTo>
                    <a:pt x="18288000" y="2040142"/>
                  </a:moveTo>
                  <a:lnTo>
                    <a:pt x="0" y="2040142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2040142"/>
                  </a:lnTo>
                  <a:close/>
                </a:path>
              </a:pathLst>
            </a:custGeom>
            <a:solidFill>
              <a:srgbClr val="5DB9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8479" y="1349332"/>
              <a:ext cx="133349" cy="1333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8479" y="2416132"/>
              <a:ext cx="133349" cy="1333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7179" y="144874"/>
            <a:ext cx="5773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9" dirty="0">
                <a:latin typeface="Arial Black"/>
                <a:cs typeface="Arial Black"/>
              </a:rPr>
              <a:t>RANDOM</a:t>
            </a:r>
            <a:r>
              <a:rPr sz="3600" spc="-320" dirty="0">
                <a:latin typeface="Arial Black"/>
                <a:cs typeface="Arial Black"/>
              </a:rPr>
              <a:t> </a:t>
            </a:r>
            <a:r>
              <a:rPr sz="3600" spc="-390" dirty="0">
                <a:latin typeface="Arial Black"/>
                <a:cs typeface="Arial Black"/>
              </a:rPr>
              <a:t>FOREST</a:t>
            </a:r>
            <a:r>
              <a:rPr sz="3600" spc="-320" dirty="0">
                <a:latin typeface="Arial Black"/>
                <a:cs typeface="Arial Black"/>
              </a:rPr>
              <a:t> </a:t>
            </a:r>
            <a:r>
              <a:rPr sz="3600" spc="-155" dirty="0">
                <a:latin typeface="Arial Black"/>
                <a:cs typeface="Arial Black"/>
              </a:rPr>
              <a:t>MODEL</a:t>
            </a:r>
            <a:endParaRPr sz="3600">
              <a:latin typeface="Arial Black"/>
              <a:cs typeface="Arial Black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1867" y="4400700"/>
            <a:ext cx="142875" cy="1428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1867" y="5543700"/>
            <a:ext cx="142875" cy="1428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1867" y="6686700"/>
            <a:ext cx="142875" cy="1428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96564" y="1079457"/>
            <a:ext cx="16807815" cy="6483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54735" marR="5080">
              <a:lnSpc>
                <a:spcPct val="116700"/>
              </a:lnSpc>
              <a:spcBef>
                <a:spcPts val="95"/>
              </a:spcBef>
            </a:pPr>
            <a:r>
              <a:rPr sz="3000" spc="-45" dirty="0">
                <a:latin typeface="Verdana"/>
                <a:cs typeface="Verdana"/>
              </a:rPr>
              <a:t>An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60" dirty="0">
                <a:latin typeface="Verdana"/>
                <a:cs typeface="Verdana"/>
              </a:rPr>
              <a:t>ensemble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85" dirty="0">
                <a:latin typeface="Verdana"/>
                <a:cs typeface="Verdana"/>
              </a:rPr>
              <a:t>learning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65" dirty="0">
                <a:latin typeface="Verdana"/>
                <a:cs typeface="Verdana"/>
              </a:rPr>
              <a:t>algorithm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that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builds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25" dirty="0">
                <a:latin typeface="Verdana"/>
                <a:cs typeface="Verdana"/>
              </a:rPr>
              <a:t>multiple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25" dirty="0">
                <a:latin typeface="Verdana"/>
                <a:cs typeface="Verdana"/>
              </a:rPr>
              <a:t>decision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spc="-60" dirty="0">
                <a:latin typeface="Verdana"/>
                <a:cs typeface="Verdana"/>
              </a:rPr>
              <a:t>trees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70" dirty="0">
                <a:latin typeface="Verdana"/>
                <a:cs typeface="Verdana"/>
              </a:rPr>
              <a:t>during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80" dirty="0">
                <a:latin typeface="Verdana"/>
                <a:cs typeface="Verdana"/>
              </a:rPr>
              <a:t>training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25" dirty="0">
                <a:latin typeface="Verdana"/>
                <a:cs typeface="Verdana"/>
              </a:rPr>
              <a:t>and </a:t>
            </a:r>
            <a:r>
              <a:rPr sz="3000" spc="-45" dirty="0">
                <a:latin typeface="Verdana"/>
                <a:cs typeface="Verdana"/>
              </a:rPr>
              <a:t>combines</a:t>
            </a:r>
            <a:r>
              <a:rPr sz="3000" spc="-265" dirty="0">
                <a:latin typeface="Verdana"/>
                <a:cs typeface="Verdana"/>
              </a:rPr>
              <a:t> </a:t>
            </a:r>
            <a:r>
              <a:rPr sz="3000" spc="-35" dirty="0">
                <a:latin typeface="Verdana"/>
                <a:cs typeface="Verdana"/>
              </a:rPr>
              <a:t>their</a:t>
            </a:r>
            <a:r>
              <a:rPr sz="3000" spc="-265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results.</a:t>
            </a:r>
            <a:endParaRPr sz="3000">
              <a:latin typeface="Verdana"/>
              <a:cs typeface="Verdana"/>
            </a:endParaRPr>
          </a:p>
          <a:p>
            <a:pPr marL="1054735">
              <a:lnSpc>
                <a:spcPct val="100000"/>
              </a:lnSpc>
              <a:spcBef>
                <a:spcPts val="600"/>
              </a:spcBef>
            </a:pPr>
            <a:r>
              <a:rPr sz="3000" spc="-25" dirty="0">
                <a:latin typeface="Verdana"/>
                <a:cs typeface="Verdana"/>
              </a:rPr>
              <a:t>Helps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spc="-70" dirty="0">
                <a:latin typeface="Verdana"/>
                <a:cs typeface="Verdana"/>
              </a:rPr>
              <a:t>improve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prediction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spc="-35" dirty="0">
                <a:latin typeface="Verdana"/>
                <a:cs typeface="Verdana"/>
              </a:rPr>
              <a:t>accuracy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spc="-65" dirty="0">
                <a:latin typeface="Verdana"/>
                <a:cs typeface="Verdana"/>
              </a:rPr>
              <a:t>and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controls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overfitting.</a:t>
            </a:r>
            <a:endParaRPr sz="3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815"/>
              </a:spcBef>
            </a:pP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300" spc="-180" dirty="0">
                <a:latin typeface="Arial Black"/>
                <a:cs typeface="Arial Black"/>
              </a:rPr>
              <a:t>Why</a:t>
            </a:r>
            <a:r>
              <a:rPr sz="3300" spc="-305" dirty="0">
                <a:latin typeface="Arial Black"/>
                <a:cs typeface="Arial Black"/>
              </a:rPr>
              <a:t> </a:t>
            </a:r>
            <a:r>
              <a:rPr sz="3300" spc="-320" dirty="0">
                <a:latin typeface="Arial Black"/>
                <a:cs typeface="Arial Black"/>
              </a:rPr>
              <a:t>Use</a:t>
            </a:r>
            <a:r>
              <a:rPr sz="3300" spc="-300" dirty="0">
                <a:latin typeface="Arial Black"/>
                <a:cs typeface="Arial Black"/>
              </a:rPr>
              <a:t> </a:t>
            </a:r>
            <a:r>
              <a:rPr sz="3300" spc="-229" dirty="0">
                <a:latin typeface="Arial Black"/>
                <a:cs typeface="Arial Black"/>
              </a:rPr>
              <a:t>Random</a:t>
            </a:r>
            <a:r>
              <a:rPr sz="3300" spc="-305" dirty="0">
                <a:latin typeface="Arial Black"/>
                <a:cs typeface="Arial Black"/>
              </a:rPr>
              <a:t> </a:t>
            </a:r>
            <a:r>
              <a:rPr sz="3300" spc="-265" dirty="0">
                <a:latin typeface="Arial Black"/>
                <a:cs typeface="Arial Black"/>
              </a:rPr>
              <a:t>Forest?</a:t>
            </a:r>
            <a:endParaRPr sz="3300">
              <a:latin typeface="Arial Black"/>
              <a:cs typeface="Arial Black"/>
            </a:endParaRPr>
          </a:p>
          <a:p>
            <a:pPr marL="708025" marR="7753984">
              <a:lnSpc>
                <a:spcPct val="117200"/>
              </a:lnSpc>
              <a:spcBef>
                <a:spcPts val="819"/>
              </a:spcBef>
            </a:pPr>
            <a:r>
              <a:rPr sz="3200" spc="-35" dirty="0">
                <a:latin typeface="Verdana"/>
                <a:cs typeface="Verdana"/>
              </a:rPr>
              <a:t>Handles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both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classification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-50" dirty="0">
                <a:latin typeface="Verdana"/>
                <a:cs typeface="Verdana"/>
              </a:rPr>
              <a:t>and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-35" dirty="0">
                <a:latin typeface="Verdana"/>
                <a:cs typeface="Verdana"/>
              </a:rPr>
              <a:t>regression </a:t>
            </a:r>
            <a:r>
              <a:rPr sz="3200" spc="-10" dirty="0">
                <a:latin typeface="Verdana"/>
                <a:cs typeface="Verdana"/>
              </a:rPr>
              <a:t>problems.</a:t>
            </a:r>
            <a:endParaRPr sz="3200">
              <a:latin typeface="Verdana"/>
              <a:cs typeface="Verdana"/>
            </a:endParaRPr>
          </a:p>
          <a:p>
            <a:pPr marL="708025" marR="7396480">
              <a:lnSpc>
                <a:spcPct val="117200"/>
              </a:lnSpc>
            </a:pPr>
            <a:r>
              <a:rPr sz="3200" spc="-130" dirty="0">
                <a:latin typeface="Verdana"/>
                <a:cs typeface="Verdana"/>
              </a:rPr>
              <a:t>Works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25" dirty="0">
                <a:latin typeface="Verdana"/>
                <a:cs typeface="Verdana"/>
              </a:rPr>
              <a:t>well</a:t>
            </a:r>
            <a:r>
              <a:rPr sz="3200" spc="-290" dirty="0">
                <a:latin typeface="Verdana"/>
                <a:cs typeface="Verdana"/>
              </a:rPr>
              <a:t> </a:t>
            </a:r>
            <a:r>
              <a:rPr sz="3200" spc="-35" dirty="0">
                <a:latin typeface="Verdana"/>
                <a:cs typeface="Verdana"/>
              </a:rPr>
              <a:t>with</a:t>
            </a:r>
            <a:r>
              <a:rPr sz="3200" spc="-290" dirty="0">
                <a:latin typeface="Verdana"/>
                <a:cs typeface="Verdana"/>
              </a:rPr>
              <a:t> </a:t>
            </a:r>
            <a:r>
              <a:rPr sz="3200" spc="-80" dirty="0">
                <a:latin typeface="Verdana"/>
                <a:cs typeface="Verdana"/>
              </a:rPr>
              <a:t>non-</a:t>
            </a:r>
            <a:r>
              <a:rPr sz="3200" spc="-50" dirty="0">
                <a:latin typeface="Verdana"/>
                <a:cs typeface="Verdana"/>
              </a:rPr>
              <a:t>linear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35" dirty="0">
                <a:latin typeface="Verdana"/>
                <a:cs typeface="Verdana"/>
              </a:rPr>
              <a:t>relationships</a:t>
            </a:r>
            <a:r>
              <a:rPr sz="3200" spc="-290" dirty="0">
                <a:latin typeface="Verdana"/>
                <a:cs typeface="Verdana"/>
              </a:rPr>
              <a:t> </a:t>
            </a:r>
            <a:r>
              <a:rPr sz="3200" spc="-25" dirty="0">
                <a:latin typeface="Verdana"/>
                <a:cs typeface="Verdana"/>
              </a:rPr>
              <a:t>and </a:t>
            </a:r>
            <a:r>
              <a:rPr sz="3200" spc="-120" dirty="0">
                <a:latin typeface="Verdana"/>
                <a:cs typeface="Verdana"/>
              </a:rPr>
              <a:t>high-</a:t>
            </a:r>
            <a:r>
              <a:rPr sz="3200" spc="-45" dirty="0">
                <a:latin typeface="Verdana"/>
                <a:cs typeface="Verdana"/>
              </a:rPr>
              <a:t>dimensional</a:t>
            </a:r>
            <a:r>
              <a:rPr sz="3200" spc="-229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data.</a:t>
            </a:r>
            <a:endParaRPr sz="3200">
              <a:latin typeface="Verdana"/>
              <a:cs typeface="Verdana"/>
            </a:endParaRPr>
          </a:p>
          <a:p>
            <a:pPr marL="708025" marR="8239759">
              <a:lnSpc>
                <a:spcPct val="117200"/>
              </a:lnSpc>
            </a:pPr>
            <a:r>
              <a:rPr sz="3200" spc="-30" dirty="0">
                <a:latin typeface="Verdana"/>
                <a:cs typeface="Verdana"/>
              </a:rPr>
              <a:t>Provides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55" dirty="0">
                <a:latin typeface="Verdana"/>
                <a:cs typeface="Verdana"/>
              </a:rPr>
              <a:t>feature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-60" dirty="0">
                <a:latin typeface="Verdana"/>
                <a:cs typeface="Verdana"/>
              </a:rPr>
              <a:t>importance,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-50" dirty="0">
                <a:latin typeface="Verdana"/>
                <a:cs typeface="Verdana"/>
              </a:rPr>
              <a:t>helping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-25" dirty="0">
                <a:latin typeface="Verdana"/>
                <a:cs typeface="Verdana"/>
              </a:rPr>
              <a:t>us </a:t>
            </a:r>
            <a:r>
              <a:rPr sz="3200" dirty="0">
                <a:latin typeface="Verdana"/>
                <a:cs typeface="Verdana"/>
              </a:rPr>
              <a:t>identify</a:t>
            </a:r>
            <a:r>
              <a:rPr sz="3200" spc="-310" dirty="0">
                <a:latin typeface="Verdana"/>
                <a:cs typeface="Verdana"/>
              </a:rPr>
              <a:t> </a:t>
            </a:r>
            <a:r>
              <a:rPr sz="3200" spc="-75" dirty="0">
                <a:latin typeface="Verdana"/>
                <a:cs typeface="Verdana"/>
              </a:rPr>
              <a:t>what</a:t>
            </a:r>
            <a:r>
              <a:rPr sz="3200" spc="-310" dirty="0">
                <a:latin typeface="Verdana"/>
                <a:cs typeface="Verdana"/>
              </a:rPr>
              <a:t> </a:t>
            </a:r>
            <a:r>
              <a:rPr sz="3200" spc="-50" dirty="0">
                <a:latin typeface="Verdana"/>
                <a:cs typeface="Verdana"/>
              </a:rPr>
              <a:t>drives</a:t>
            </a:r>
            <a:r>
              <a:rPr sz="3200" spc="-310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satisfaction.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918" y="1758087"/>
            <a:ext cx="1755648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44765" marR="5080" indent="-7632700">
              <a:lnSpc>
                <a:spcPct val="116700"/>
              </a:lnSpc>
              <a:spcBef>
                <a:spcPts val="95"/>
              </a:spcBef>
            </a:pPr>
            <a:r>
              <a:rPr sz="3000" spc="-40" dirty="0">
                <a:latin typeface="Verdana"/>
                <a:cs typeface="Verdana"/>
              </a:rPr>
              <a:t>To</a:t>
            </a:r>
            <a:r>
              <a:rPr sz="3000" spc="-250" dirty="0">
                <a:latin typeface="Verdana"/>
                <a:cs typeface="Verdana"/>
              </a:rPr>
              <a:t> </a:t>
            </a:r>
            <a:r>
              <a:rPr sz="3000" spc="-85" dirty="0">
                <a:latin typeface="Verdana"/>
                <a:cs typeface="Verdana"/>
              </a:rPr>
              <a:t>assess</a:t>
            </a:r>
            <a:r>
              <a:rPr sz="3000" spc="-24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policyholder</a:t>
            </a:r>
            <a:r>
              <a:rPr sz="3000" spc="-250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satisfaction</a:t>
            </a:r>
            <a:r>
              <a:rPr sz="3000" spc="-245" dirty="0">
                <a:latin typeface="Verdana"/>
                <a:cs typeface="Verdana"/>
              </a:rPr>
              <a:t> </a:t>
            </a:r>
            <a:r>
              <a:rPr sz="3000" spc="-30" dirty="0">
                <a:latin typeface="Verdana"/>
                <a:cs typeface="Verdana"/>
              </a:rPr>
              <a:t>levels</a:t>
            </a:r>
            <a:r>
              <a:rPr sz="3000" spc="-250" dirty="0">
                <a:latin typeface="Verdana"/>
                <a:cs typeface="Verdana"/>
              </a:rPr>
              <a:t> </a:t>
            </a:r>
            <a:r>
              <a:rPr sz="3000" spc="-45" dirty="0">
                <a:latin typeface="Verdana"/>
                <a:cs typeface="Verdana"/>
              </a:rPr>
              <a:t>and</a:t>
            </a:r>
            <a:r>
              <a:rPr sz="3000" spc="-245" dirty="0">
                <a:latin typeface="Verdana"/>
                <a:cs typeface="Verdana"/>
              </a:rPr>
              <a:t> </a:t>
            </a:r>
            <a:r>
              <a:rPr sz="3000" spc="-45" dirty="0">
                <a:latin typeface="Verdana"/>
                <a:cs typeface="Verdana"/>
              </a:rPr>
              <a:t>determine</a:t>
            </a:r>
            <a:r>
              <a:rPr sz="3000" spc="-245" dirty="0">
                <a:latin typeface="Verdana"/>
                <a:cs typeface="Verdana"/>
              </a:rPr>
              <a:t> </a:t>
            </a:r>
            <a:r>
              <a:rPr sz="3000" spc="-140" dirty="0">
                <a:latin typeface="Verdana"/>
                <a:cs typeface="Verdana"/>
              </a:rPr>
              <a:t>key</a:t>
            </a:r>
            <a:r>
              <a:rPr sz="3000" spc="-25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policy</a:t>
            </a:r>
            <a:r>
              <a:rPr sz="3000" spc="-245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features</a:t>
            </a:r>
            <a:r>
              <a:rPr sz="3000" spc="-250" dirty="0">
                <a:latin typeface="Verdana"/>
                <a:cs typeface="Verdana"/>
              </a:rPr>
              <a:t> </a:t>
            </a:r>
            <a:r>
              <a:rPr sz="3000" spc="-35" dirty="0">
                <a:latin typeface="Verdana"/>
                <a:cs typeface="Verdana"/>
              </a:rPr>
              <a:t>influencing</a:t>
            </a:r>
            <a:r>
              <a:rPr sz="3000" spc="-245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overall satisfaction.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146550" cy="1321435"/>
          </a:xfrm>
          <a:custGeom>
            <a:avLst/>
            <a:gdLst/>
            <a:ahLst/>
            <a:cxnLst/>
            <a:rect l="l" t="t" r="r" b="b"/>
            <a:pathLst>
              <a:path w="4146550" h="1321435">
                <a:moveTo>
                  <a:pt x="3847879" y="1321293"/>
                </a:moveTo>
                <a:lnTo>
                  <a:pt x="139385" y="1321293"/>
                </a:lnTo>
                <a:lnTo>
                  <a:pt x="131881" y="1321016"/>
                </a:lnTo>
                <a:lnTo>
                  <a:pt x="87187" y="1315503"/>
                </a:lnTo>
                <a:lnTo>
                  <a:pt x="43788" y="1303493"/>
                </a:lnTo>
                <a:lnTo>
                  <a:pt x="2620" y="1285244"/>
                </a:lnTo>
                <a:lnTo>
                  <a:pt x="0" y="1283802"/>
                </a:lnTo>
                <a:lnTo>
                  <a:pt x="0" y="0"/>
                </a:lnTo>
                <a:lnTo>
                  <a:pt x="4146133" y="0"/>
                </a:lnTo>
                <a:lnTo>
                  <a:pt x="4146133" y="1030337"/>
                </a:lnTo>
                <a:lnTo>
                  <a:pt x="4140549" y="1075030"/>
                </a:lnTo>
                <a:lnTo>
                  <a:pt x="4128540" y="1118430"/>
                </a:lnTo>
                <a:lnTo>
                  <a:pt x="4110291" y="1159597"/>
                </a:lnTo>
                <a:lnTo>
                  <a:pt x="4086199" y="1197642"/>
                </a:lnTo>
                <a:lnTo>
                  <a:pt x="4056786" y="1231740"/>
                </a:lnTo>
                <a:lnTo>
                  <a:pt x="4022688" y="1261153"/>
                </a:lnTo>
                <a:lnTo>
                  <a:pt x="3984643" y="1285244"/>
                </a:lnTo>
                <a:lnTo>
                  <a:pt x="3943475" y="1303493"/>
                </a:lnTo>
                <a:lnTo>
                  <a:pt x="3900076" y="1315503"/>
                </a:lnTo>
                <a:lnTo>
                  <a:pt x="3855384" y="1321016"/>
                </a:lnTo>
                <a:lnTo>
                  <a:pt x="3847879" y="1321293"/>
                </a:lnTo>
                <a:close/>
              </a:path>
            </a:pathLst>
          </a:custGeom>
          <a:solidFill>
            <a:srgbClr val="65C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450" b="1" dirty="0">
                <a:latin typeface="Times New Roman"/>
                <a:cs typeface="Times New Roman"/>
              </a:rPr>
              <a:t>OBJECTIVE</a:t>
            </a:r>
            <a:r>
              <a:rPr sz="3450" b="1" spc="195" dirty="0">
                <a:latin typeface="Times New Roman"/>
                <a:cs typeface="Times New Roman"/>
              </a:rPr>
              <a:t> </a:t>
            </a:r>
            <a:r>
              <a:rPr sz="3450" b="1" spc="-50" dirty="0">
                <a:latin typeface="Times New Roman"/>
                <a:cs typeface="Times New Roman"/>
              </a:rPr>
              <a:t>4</a:t>
            </a:r>
            <a:endParaRPr sz="34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2400" y="-3966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ED3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012" y="908795"/>
            <a:ext cx="1002665" cy="6274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75"/>
              </a:lnSpc>
            </a:pPr>
            <a:r>
              <a:rPr sz="1500" spc="-10" dirty="0">
                <a:latin typeface="Times New Roman"/>
                <a:cs typeface="Times New Roman"/>
              </a:rPr>
              <a:t>Actual</a:t>
            </a: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sz="1500" dirty="0">
                <a:latin typeface="Arial"/>
                <a:cs typeface="Arial"/>
              </a:rPr>
              <a:t>→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Predicted</a:t>
            </a: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R="563880">
              <a:lnSpc>
                <a:spcPct val="116700"/>
              </a:lnSpc>
            </a:pPr>
            <a:r>
              <a:rPr sz="1500" spc="-10" dirty="0">
                <a:latin typeface="Times New Roman"/>
                <a:cs typeface="Times New Roman"/>
              </a:rPr>
              <a:t>Class </a:t>
            </a:r>
            <a:r>
              <a:rPr sz="1500" spc="-50" dirty="0">
                <a:latin typeface="Times New Roman"/>
                <a:cs typeface="Times New Roman"/>
              </a:rPr>
              <a:t>0</a:t>
            </a: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R="563880">
              <a:lnSpc>
                <a:spcPct val="116700"/>
              </a:lnSpc>
            </a:pPr>
            <a:r>
              <a:rPr sz="1500" spc="-10" dirty="0">
                <a:latin typeface="Times New Roman"/>
                <a:cs typeface="Times New Roman"/>
              </a:rPr>
              <a:t>Class </a:t>
            </a:r>
            <a:r>
              <a:rPr sz="1500" spc="-50" dirty="0">
                <a:latin typeface="Times New Roman"/>
                <a:cs typeface="Times New Roman"/>
              </a:rPr>
              <a:t>1</a:t>
            </a: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R="563880">
              <a:lnSpc>
                <a:spcPct val="116700"/>
              </a:lnSpc>
            </a:pPr>
            <a:r>
              <a:rPr sz="1500" spc="-10" dirty="0">
                <a:latin typeface="Times New Roman"/>
                <a:cs typeface="Times New Roman"/>
              </a:rPr>
              <a:t>Class </a:t>
            </a:r>
            <a:r>
              <a:rPr sz="1500" spc="-50" dirty="0">
                <a:latin typeface="Times New Roman"/>
                <a:cs typeface="Times New Roman"/>
              </a:rPr>
              <a:t>2</a:t>
            </a: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R="563880">
              <a:lnSpc>
                <a:spcPct val="116700"/>
              </a:lnSpc>
            </a:pPr>
            <a:r>
              <a:rPr sz="1500" spc="-10" dirty="0">
                <a:latin typeface="Times New Roman"/>
                <a:cs typeface="Times New Roman"/>
              </a:rPr>
              <a:t>Class </a:t>
            </a:r>
            <a:r>
              <a:rPr sz="1500" spc="-50" dirty="0">
                <a:latin typeface="Times New Roman"/>
                <a:cs typeface="Times New Roman"/>
              </a:rPr>
              <a:t>3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45964" y="1042145"/>
            <a:ext cx="190500" cy="600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75"/>
              </a:lnSpc>
            </a:pPr>
            <a:r>
              <a:rPr sz="1500" spc="-50" dirty="0">
                <a:latin typeface="Times New Roman"/>
                <a:cs typeface="Times New Roman"/>
              </a:rPr>
              <a:t>0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500" spc="-25" dirty="0">
                <a:latin typeface="Times New Roman"/>
                <a:cs typeface="Times New Roman"/>
              </a:rPr>
              <a:t>15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500" spc="-50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500" spc="-50" dirty="0">
                <a:latin typeface="Times New Roman"/>
                <a:cs typeface="Times New Roman"/>
              </a:rPr>
              <a:t>0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500" spc="-50" dirty="0">
                <a:latin typeface="Times New Roman"/>
                <a:cs typeface="Times New Roman"/>
              </a:rPr>
              <a:t>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62917" y="1042145"/>
            <a:ext cx="190500" cy="600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75"/>
              </a:lnSpc>
            </a:pPr>
            <a:r>
              <a:rPr sz="1500" spc="-50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500" spc="-50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500" spc="-25" dirty="0">
                <a:latin typeface="Times New Roman"/>
                <a:cs typeface="Times New Roman"/>
              </a:rPr>
              <a:t>17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500" spc="-50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500" spc="-50" dirty="0">
                <a:latin typeface="Times New Roman"/>
                <a:cs typeface="Times New Roman"/>
              </a:rPr>
              <a:t>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79869" y="1042145"/>
            <a:ext cx="95250" cy="600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75"/>
              </a:lnSpc>
            </a:pPr>
            <a:r>
              <a:rPr sz="1500" spc="-50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500" spc="-50" dirty="0">
                <a:latin typeface="Times New Roman"/>
                <a:cs typeface="Times New Roman"/>
              </a:rPr>
              <a:t>0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500" spc="-50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500" spc="-50" dirty="0">
                <a:latin typeface="Times New Roman"/>
                <a:cs typeface="Times New Roman"/>
              </a:rPr>
              <a:t>8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500" spc="-50" dirty="0">
                <a:latin typeface="Times New Roman"/>
                <a:cs typeface="Times New Roman"/>
              </a:rPr>
              <a:t>4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96820" y="1042145"/>
            <a:ext cx="95250" cy="600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75"/>
              </a:lnSpc>
            </a:pPr>
            <a:r>
              <a:rPr sz="1500" spc="-50" dirty="0">
                <a:latin typeface="Times New Roman"/>
                <a:cs typeface="Times New Roman"/>
              </a:rPr>
              <a:t>3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500" spc="-50" dirty="0">
                <a:latin typeface="Times New Roman"/>
                <a:cs typeface="Times New Roman"/>
              </a:rPr>
              <a:t>0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500" spc="-50" dirty="0">
                <a:latin typeface="Times New Roman"/>
                <a:cs typeface="Times New Roman"/>
              </a:rPr>
              <a:t>0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500" spc="-50" dirty="0">
                <a:latin typeface="Times New Roman"/>
                <a:cs typeface="Times New Roman"/>
              </a:rPr>
              <a:t>0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500" spc="-50" dirty="0">
                <a:latin typeface="Times New Roman"/>
                <a:cs typeface="Times New Roman"/>
              </a:rPr>
              <a:t>4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5763" y="407011"/>
            <a:ext cx="7604125" cy="7379334"/>
            <a:chOff x="662312" y="292908"/>
            <a:chExt cx="7604125" cy="7379334"/>
          </a:xfrm>
          <a:noFill/>
        </p:grpSpPr>
        <p:sp>
          <p:nvSpPr>
            <p:cNvPr id="9" name="object 9"/>
            <p:cNvSpPr/>
            <p:nvPr/>
          </p:nvSpPr>
          <p:spPr>
            <a:xfrm>
              <a:off x="671830" y="311962"/>
              <a:ext cx="7585075" cy="7341234"/>
            </a:xfrm>
            <a:custGeom>
              <a:avLst/>
              <a:gdLst/>
              <a:ahLst/>
              <a:cxnLst/>
              <a:rect l="l" t="t" r="r" b="b"/>
              <a:pathLst>
                <a:path w="7585075" h="7341234">
                  <a:moveTo>
                    <a:pt x="7584757" y="0"/>
                  </a:moveTo>
                  <a:lnTo>
                    <a:pt x="7584757" y="0"/>
                  </a:lnTo>
                  <a:lnTo>
                    <a:pt x="0" y="0"/>
                  </a:lnTo>
                  <a:lnTo>
                    <a:pt x="0" y="7340917"/>
                  </a:lnTo>
                  <a:lnTo>
                    <a:pt x="7584757" y="7340917"/>
                  </a:lnTo>
                  <a:lnTo>
                    <a:pt x="758475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2312" y="302433"/>
              <a:ext cx="7604125" cy="7360284"/>
            </a:xfrm>
            <a:custGeom>
              <a:avLst/>
              <a:gdLst/>
              <a:ahLst/>
              <a:cxnLst/>
              <a:rect l="l" t="t" r="r" b="b"/>
              <a:pathLst>
                <a:path w="7604125" h="7360284">
                  <a:moveTo>
                    <a:pt x="9524" y="9524"/>
                  </a:moveTo>
                  <a:lnTo>
                    <a:pt x="9524" y="7350442"/>
                  </a:lnTo>
                </a:path>
                <a:path w="7604125" h="7360284">
                  <a:moveTo>
                    <a:pt x="1526476" y="9524"/>
                  </a:moveTo>
                  <a:lnTo>
                    <a:pt x="1526476" y="7350442"/>
                  </a:lnTo>
                </a:path>
                <a:path w="7604125" h="7360284">
                  <a:moveTo>
                    <a:pt x="3043428" y="9524"/>
                  </a:moveTo>
                  <a:lnTo>
                    <a:pt x="3043428" y="7350442"/>
                  </a:lnTo>
                </a:path>
                <a:path w="7604125" h="7360284">
                  <a:moveTo>
                    <a:pt x="4560380" y="9524"/>
                  </a:moveTo>
                  <a:lnTo>
                    <a:pt x="4560380" y="7350442"/>
                  </a:lnTo>
                </a:path>
                <a:path w="7604125" h="7360284">
                  <a:moveTo>
                    <a:pt x="6077332" y="9524"/>
                  </a:moveTo>
                  <a:lnTo>
                    <a:pt x="6077332" y="7350442"/>
                  </a:lnTo>
                </a:path>
                <a:path w="7604125" h="7360284">
                  <a:moveTo>
                    <a:pt x="7594284" y="9524"/>
                  </a:moveTo>
                  <a:lnTo>
                    <a:pt x="7594284" y="7350442"/>
                  </a:lnTo>
                </a:path>
                <a:path w="7604125" h="7360284">
                  <a:moveTo>
                    <a:pt x="0" y="0"/>
                  </a:moveTo>
                  <a:lnTo>
                    <a:pt x="7603809" y="0"/>
                  </a:lnTo>
                </a:path>
                <a:path w="7604125" h="7360284">
                  <a:moveTo>
                    <a:pt x="0" y="1683067"/>
                  </a:moveTo>
                  <a:lnTo>
                    <a:pt x="7603809" y="1683067"/>
                  </a:lnTo>
                </a:path>
                <a:path w="7604125" h="7360284">
                  <a:moveTo>
                    <a:pt x="0" y="3102292"/>
                  </a:moveTo>
                  <a:lnTo>
                    <a:pt x="7603809" y="3102292"/>
                  </a:lnTo>
                </a:path>
                <a:path w="7604125" h="7360284">
                  <a:moveTo>
                    <a:pt x="0" y="4521517"/>
                  </a:moveTo>
                  <a:lnTo>
                    <a:pt x="7603809" y="4521517"/>
                  </a:lnTo>
                </a:path>
                <a:path w="7604125" h="7360284">
                  <a:moveTo>
                    <a:pt x="0" y="5940742"/>
                  </a:moveTo>
                  <a:lnTo>
                    <a:pt x="7603809" y="5940742"/>
                  </a:lnTo>
                </a:path>
                <a:path w="7604125" h="7360284">
                  <a:moveTo>
                    <a:pt x="0" y="7359967"/>
                  </a:moveTo>
                  <a:lnTo>
                    <a:pt x="7603809" y="7359967"/>
                  </a:lnTo>
                </a:path>
              </a:pathLst>
            </a:custGeom>
            <a:grpFill/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0" y="8233023"/>
            <a:ext cx="18288000" cy="2019300"/>
            <a:chOff x="0" y="8233023"/>
            <a:chExt cx="18288000" cy="20193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233023"/>
              <a:ext cx="18287999" cy="20192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402" y="8905874"/>
              <a:ext cx="142875" cy="1428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402" y="9467849"/>
              <a:ext cx="142875" cy="14287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314774" y="3655392"/>
            <a:ext cx="6315075" cy="1092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3000" spc="-204" dirty="0">
                <a:latin typeface="Verdana"/>
                <a:cs typeface="Verdana"/>
              </a:rPr>
              <a:t>Accuracy=(TN+TP)/(TN+TP+FN+FP)</a:t>
            </a:r>
            <a:endParaRPr sz="3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3000" spc="-25" dirty="0">
                <a:latin typeface="Verdana"/>
                <a:cs typeface="Verdana"/>
              </a:rPr>
              <a:t>Accuracy</a:t>
            </a:r>
            <a:r>
              <a:rPr sz="3000" spc="-290" dirty="0">
                <a:latin typeface="Verdana"/>
                <a:cs typeface="Verdana"/>
              </a:rPr>
              <a:t> </a:t>
            </a:r>
            <a:r>
              <a:rPr sz="3000" spc="-835" dirty="0">
                <a:latin typeface="Verdana"/>
                <a:cs typeface="Verdana"/>
              </a:rPr>
              <a:t>=</a:t>
            </a:r>
            <a:r>
              <a:rPr sz="3000" spc="-285" dirty="0">
                <a:latin typeface="Verdana"/>
                <a:cs typeface="Verdana"/>
              </a:rPr>
              <a:t> </a:t>
            </a:r>
            <a:r>
              <a:rPr sz="3000" spc="-290" dirty="0">
                <a:latin typeface="Verdana"/>
                <a:cs typeface="Verdana"/>
              </a:rPr>
              <a:t>81.48%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2469" y="8211287"/>
            <a:ext cx="15819755" cy="156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10" dirty="0">
                <a:latin typeface="Arial Black"/>
                <a:cs typeface="Arial Black"/>
              </a:rPr>
              <a:t>Conclusion:</a:t>
            </a:r>
            <a:endParaRPr sz="3200">
              <a:latin typeface="Arial Black"/>
              <a:cs typeface="Arial Black"/>
            </a:endParaRPr>
          </a:p>
          <a:p>
            <a:pPr marL="3550920">
              <a:lnSpc>
                <a:spcPct val="100000"/>
              </a:lnSpc>
              <a:spcBef>
                <a:spcPts val="55"/>
              </a:spcBef>
            </a:pPr>
            <a:r>
              <a:rPr sz="3200" spc="-95" dirty="0">
                <a:latin typeface="Verdana"/>
                <a:cs typeface="Verdana"/>
              </a:rPr>
              <a:t>Top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90" dirty="0">
                <a:latin typeface="Verdana"/>
                <a:cs typeface="Verdana"/>
              </a:rPr>
              <a:t>factors:</a:t>
            </a:r>
            <a:r>
              <a:rPr sz="3200" spc="-290" dirty="0">
                <a:latin typeface="Verdana"/>
                <a:cs typeface="Verdana"/>
              </a:rPr>
              <a:t> </a:t>
            </a:r>
            <a:r>
              <a:rPr sz="3200" spc="-70" dirty="0">
                <a:latin typeface="Verdana"/>
                <a:cs typeface="Verdana"/>
              </a:rPr>
              <a:t>Cashless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125" dirty="0">
                <a:latin typeface="Verdana"/>
                <a:cs typeface="Verdana"/>
              </a:rPr>
              <a:t>Treatment,</a:t>
            </a:r>
            <a:r>
              <a:rPr sz="3200" spc="-290" dirty="0">
                <a:latin typeface="Verdana"/>
                <a:cs typeface="Verdana"/>
              </a:rPr>
              <a:t> </a:t>
            </a:r>
            <a:r>
              <a:rPr sz="3200" spc="-105" dirty="0">
                <a:latin typeface="Verdana"/>
                <a:cs typeface="Verdana"/>
              </a:rPr>
              <a:t>NCB,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Critical</a:t>
            </a:r>
            <a:r>
              <a:rPr sz="3200" spc="-290" dirty="0">
                <a:latin typeface="Verdana"/>
                <a:cs typeface="Verdana"/>
              </a:rPr>
              <a:t> </a:t>
            </a:r>
            <a:r>
              <a:rPr sz="3200" spc="-95" dirty="0">
                <a:latin typeface="Verdana"/>
                <a:cs typeface="Verdana"/>
              </a:rPr>
              <a:t>Illness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Coverage</a:t>
            </a:r>
            <a:endParaRPr sz="3200">
              <a:latin typeface="Verdana"/>
              <a:cs typeface="Verdana"/>
            </a:endParaRPr>
          </a:p>
          <a:p>
            <a:pPr marL="3642360">
              <a:lnSpc>
                <a:spcPct val="100000"/>
              </a:lnSpc>
              <a:spcBef>
                <a:spcPts val="585"/>
              </a:spcBef>
            </a:pPr>
            <a:r>
              <a:rPr sz="3200" spc="-25" dirty="0">
                <a:latin typeface="Verdana"/>
                <a:cs typeface="Verdana"/>
              </a:rPr>
              <a:t>Helps</a:t>
            </a:r>
            <a:r>
              <a:rPr sz="3200" spc="-300" dirty="0">
                <a:latin typeface="Verdana"/>
                <a:cs typeface="Verdana"/>
              </a:rPr>
              <a:t> </a:t>
            </a:r>
            <a:r>
              <a:rPr sz="3200" spc="-85" dirty="0">
                <a:latin typeface="Verdana"/>
                <a:cs typeface="Verdana"/>
              </a:rPr>
              <a:t>design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better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policies</a:t>
            </a:r>
            <a:r>
              <a:rPr sz="3200" spc="-300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focused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on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50" dirty="0">
                <a:latin typeface="Verdana"/>
                <a:cs typeface="Verdana"/>
              </a:rPr>
              <a:t>customer</a:t>
            </a:r>
            <a:r>
              <a:rPr sz="3200" spc="-300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satisfaction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4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30303" y="2920990"/>
            <a:ext cx="1384300" cy="0"/>
          </a:xfrm>
          <a:custGeom>
            <a:avLst/>
            <a:gdLst/>
            <a:ahLst/>
            <a:cxnLst/>
            <a:rect l="l" t="t" r="r" b="b"/>
            <a:pathLst>
              <a:path w="1384300">
                <a:moveTo>
                  <a:pt x="0" y="0"/>
                </a:moveTo>
                <a:lnTo>
                  <a:pt x="1384134" y="0"/>
                </a:lnTo>
              </a:path>
            </a:pathLst>
          </a:custGeom>
          <a:ln w="28574">
            <a:solidFill>
              <a:srgbClr val="3134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25476" y="2920990"/>
            <a:ext cx="1357630" cy="0"/>
          </a:xfrm>
          <a:custGeom>
            <a:avLst/>
            <a:gdLst/>
            <a:ahLst/>
            <a:cxnLst/>
            <a:rect l="l" t="t" r="r" b="b"/>
            <a:pathLst>
              <a:path w="1357629">
                <a:moveTo>
                  <a:pt x="0" y="0"/>
                </a:moveTo>
                <a:lnTo>
                  <a:pt x="1357365" y="0"/>
                </a:lnTo>
              </a:path>
            </a:pathLst>
          </a:custGeom>
          <a:ln w="28574">
            <a:solidFill>
              <a:srgbClr val="3134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0093880" y="2906702"/>
            <a:ext cx="4744085" cy="28575"/>
            <a:chOff x="10093880" y="2906702"/>
            <a:chExt cx="4744085" cy="28575"/>
          </a:xfrm>
        </p:grpSpPr>
        <p:sp>
          <p:nvSpPr>
            <p:cNvPr id="6" name="object 6"/>
            <p:cNvSpPr/>
            <p:nvPr/>
          </p:nvSpPr>
          <p:spPr>
            <a:xfrm>
              <a:off x="10093880" y="2920990"/>
              <a:ext cx="2867025" cy="0"/>
            </a:xfrm>
            <a:custGeom>
              <a:avLst/>
              <a:gdLst/>
              <a:ahLst/>
              <a:cxnLst/>
              <a:rect l="l" t="t" r="r" b="b"/>
              <a:pathLst>
                <a:path w="2867025">
                  <a:moveTo>
                    <a:pt x="0" y="0"/>
                  </a:moveTo>
                  <a:lnTo>
                    <a:pt x="2866779" y="0"/>
                  </a:lnTo>
                </a:path>
              </a:pathLst>
            </a:custGeom>
            <a:ln w="28574">
              <a:solidFill>
                <a:srgbClr val="313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60659" y="2920990"/>
              <a:ext cx="1877695" cy="0"/>
            </a:xfrm>
            <a:custGeom>
              <a:avLst/>
              <a:gdLst/>
              <a:ahLst/>
              <a:cxnLst/>
              <a:rect l="l" t="t" r="r" b="b"/>
              <a:pathLst>
                <a:path w="1877694">
                  <a:moveTo>
                    <a:pt x="0" y="0"/>
                  </a:moveTo>
                  <a:lnTo>
                    <a:pt x="1877263" y="0"/>
                  </a:lnTo>
                </a:path>
              </a:pathLst>
            </a:custGeom>
            <a:ln w="28574">
              <a:solidFill>
                <a:srgbClr val="313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570203" y="3323618"/>
            <a:ext cx="9690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5" dirty="0">
                <a:solidFill>
                  <a:srgbClr val="2A4A81"/>
                </a:solidFill>
                <a:latin typeface="Arial Black"/>
                <a:cs typeface="Arial Black"/>
              </a:rPr>
              <a:t>STEP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64774" y="2440959"/>
            <a:ext cx="901065" cy="960755"/>
          </a:xfrm>
          <a:custGeom>
            <a:avLst/>
            <a:gdLst/>
            <a:ahLst/>
            <a:cxnLst/>
            <a:rect l="l" t="t" r="r" b="b"/>
            <a:pathLst>
              <a:path w="901065" h="960754">
                <a:moveTo>
                  <a:pt x="900712" y="960525"/>
                </a:moveTo>
                <a:lnTo>
                  <a:pt x="0" y="960525"/>
                </a:lnTo>
                <a:lnTo>
                  <a:pt x="0" y="0"/>
                </a:lnTo>
                <a:lnTo>
                  <a:pt x="900712" y="0"/>
                </a:lnTo>
                <a:lnTo>
                  <a:pt x="900712" y="960525"/>
                </a:lnTo>
                <a:close/>
              </a:path>
            </a:pathLst>
          </a:custGeom>
          <a:solidFill>
            <a:srgbClr val="94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23270" y="2542654"/>
            <a:ext cx="384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34" dirty="0">
                <a:solidFill>
                  <a:srgbClr val="2A4A81"/>
                </a:solidFill>
                <a:latin typeface="Arial Black"/>
                <a:cs typeface="Arial Black"/>
              </a:rPr>
              <a:t>3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928854" y="2542654"/>
            <a:ext cx="1953260" cy="2232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800" spc="-50" dirty="0">
                <a:solidFill>
                  <a:srgbClr val="2A4A81"/>
                </a:solidFill>
                <a:latin typeface="Arial Black"/>
                <a:cs typeface="Arial Black"/>
              </a:rPr>
              <a:t>4</a:t>
            </a:r>
            <a:endParaRPr sz="4800">
              <a:latin typeface="Arial Black"/>
              <a:cs typeface="Arial Black"/>
            </a:endParaRPr>
          </a:p>
          <a:p>
            <a:pPr marL="443865">
              <a:lnSpc>
                <a:spcPct val="100000"/>
              </a:lnSpc>
              <a:spcBef>
                <a:spcPts val="2290"/>
              </a:spcBef>
            </a:pPr>
            <a:r>
              <a:rPr sz="2800" spc="-20" dirty="0">
                <a:solidFill>
                  <a:srgbClr val="2A4A81"/>
                </a:solidFill>
                <a:latin typeface="Arial Black"/>
                <a:cs typeface="Arial Black"/>
              </a:rPr>
              <a:t>STEP</a:t>
            </a:r>
            <a:endParaRPr sz="2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2365"/>
              </a:spcBef>
            </a:pPr>
            <a:r>
              <a:rPr sz="3000" spc="55" dirty="0">
                <a:solidFill>
                  <a:srgbClr val="2A4A81"/>
                </a:solidFill>
                <a:latin typeface="Trebuchet MS"/>
                <a:cs typeface="Trebuchet MS"/>
              </a:rPr>
              <a:t>Conclusion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30953" y="4995690"/>
            <a:ext cx="2840990" cy="282892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35"/>
              </a:spcBef>
            </a:pPr>
            <a:r>
              <a:rPr sz="2300" spc="95" dirty="0">
                <a:solidFill>
                  <a:srgbClr val="2A4A81"/>
                </a:solidFill>
                <a:latin typeface="Trebuchet MS"/>
                <a:cs typeface="Trebuchet MS"/>
              </a:rPr>
              <a:t>KNN</a:t>
            </a:r>
            <a:r>
              <a:rPr sz="2300" spc="-110" dirty="0">
                <a:solidFill>
                  <a:srgbClr val="2A4A81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2A4A81"/>
                </a:solidFill>
                <a:latin typeface="Trebuchet MS"/>
                <a:cs typeface="Trebuchet MS"/>
              </a:rPr>
              <a:t>Algorithm</a:t>
            </a:r>
            <a:endParaRPr sz="2300">
              <a:latin typeface="Trebuchet MS"/>
              <a:cs typeface="Trebuchet MS"/>
            </a:endParaRPr>
          </a:p>
          <a:p>
            <a:pPr marL="62865" marR="431800" indent="46355">
              <a:lnSpc>
                <a:spcPct val="125299"/>
              </a:lnSpc>
              <a:spcBef>
                <a:spcPts val="285"/>
              </a:spcBef>
            </a:pPr>
            <a:r>
              <a:rPr sz="2400" dirty="0">
                <a:solidFill>
                  <a:srgbClr val="2A4A81"/>
                </a:solidFill>
                <a:latin typeface="Trebuchet MS"/>
                <a:cs typeface="Trebuchet MS"/>
              </a:rPr>
              <a:t>Chi</a:t>
            </a:r>
            <a:r>
              <a:rPr sz="2400" spc="-30" dirty="0">
                <a:solidFill>
                  <a:srgbClr val="2A4A81"/>
                </a:solidFill>
                <a:latin typeface="Trebuchet MS"/>
                <a:cs typeface="Trebuchet MS"/>
              </a:rPr>
              <a:t> </a:t>
            </a:r>
            <a:r>
              <a:rPr sz="2400" spc="135" dirty="0">
                <a:solidFill>
                  <a:srgbClr val="2A4A81"/>
                </a:solidFill>
                <a:latin typeface="Trebuchet MS"/>
                <a:cs typeface="Trebuchet MS"/>
              </a:rPr>
              <a:t>sq</a:t>
            </a:r>
            <a:r>
              <a:rPr sz="2400" spc="-25" dirty="0">
                <a:solidFill>
                  <a:srgbClr val="2A4A81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2A4A81"/>
                </a:solidFill>
                <a:latin typeface="Trebuchet MS"/>
                <a:cs typeface="Trebuchet MS"/>
              </a:rPr>
              <a:t>test </a:t>
            </a:r>
            <a:r>
              <a:rPr sz="2400" spc="75" dirty="0">
                <a:solidFill>
                  <a:srgbClr val="2A4A81"/>
                </a:solidFill>
                <a:latin typeface="Trebuchet MS"/>
                <a:cs typeface="Trebuchet MS"/>
              </a:rPr>
              <a:t>Random</a:t>
            </a:r>
            <a:r>
              <a:rPr sz="2400" spc="-95" dirty="0">
                <a:solidFill>
                  <a:srgbClr val="2A4A81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A4A81"/>
                </a:solidFill>
                <a:latin typeface="Trebuchet MS"/>
                <a:cs typeface="Trebuchet MS"/>
              </a:rPr>
              <a:t>Forest </a:t>
            </a:r>
            <a:r>
              <a:rPr sz="2400" dirty="0">
                <a:solidFill>
                  <a:srgbClr val="2A4A81"/>
                </a:solidFill>
                <a:latin typeface="Trebuchet MS"/>
                <a:cs typeface="Trebuchet MS"/>
              </a:rPr>
              <a:t>Cluster</a:t>
            </a:r>
            <a:r>
              <a:rPr sz="2400" spc="170" dirty="0">
                <a:solidFill>
                  <a:srgbClr val="2A4A81"/>
                </a:solidFill>
                <a:latin typeface="Trebuchet MS"/>
                <a:cs typeface="Trebuchet MS"/>
              </a:rPr>
              <a:t> </a:t>
            </a:r>
            <a:r>
              <a:rPr sz="2400" spc="65" dirty="0">
                <a:solidFill>
                  <a:srgbClr val="2A4A81"/>
                </a:solidFill>
                <a:latin typeface="Trebuchet MS"/>
                <a:cs typeface="Trebuchet MS"/>
              </a:rPr>
              <a:t>Analysis</a:t>
            </a:r>
            <a:endParaRPr sz="2400">
              <a:latin typeface="Trebuchet MS"/>
              <a:cs typeface="Trebuchet MS"/>
            </a:endParaRPr>
          </a:p>
          <a:p>
            <a:pPr marL="636270" marR="5080" indent="-624205">
              <a:lnSpc>
                <a:spcPct val="117200"/>
              </a:lnSpc>
              <a:spcBef>
                <a:spcPts val="505"/>
              </a:spcBef>
            </a:pPr>
            <a:r>
              <a:rPr sz="2400" dirty="0">
                <a:solidFill>
                  <a:srgbClr val="2A4A81"/>
                </a:solidFill>
                <a:latin typeface="Trebuchet MS"/>
                <a:cs typeface="Trebuchet MS"/>
              </a:rPr>
              <a:t>Multinomial</a:t>
            </a:r>
            <a:r>
              <a:rPr sz="2400" spc="125" dirty="0">
                <a:solidFill>
                  <a:srgbClr val="2A4A81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A4A81"/>
                </a:solidFill>
                <a:latin typeface="Trebuchet MS"/>
                <a:cs typeface="Trebuchet MS"/>
              </a:rPr>
              <a:t>Logistic </a:t>
            </a:r>
            <a:r>
              <a:rPr sz="2400" spc="70" dirty="0">
                <a:solidFill>
                  <a:srgbClr val="2A4A81"/>
                </a:solidFill>
                <a:latin typeface="Trebuchet MS"/>
                <a:cs typeface="Trebuchet MS"/>
              </a:rPr>
              <a:t>Regression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531193" y="5335263"/>
            <a:ext cx="1314450" cy="1927860"/>
            <a:chOff x="10531193" y="5335263"/>
            <a:chExt cx="1314450" cy="1927860"/>
          </a:xfrm>
        </p:grpSpPr>
        <p:sp>
          <p:nvSpPr>
            <p:cNvPr id="14" name="object 14"/>
            <p:cNvSpPr/>
            <p:nvPr/>
          </p:nvSpPr>
          <p:spPr>
            <a:xfrm>
              <a:off x="10559743" y="5349576"/>
              <a:ext cx="0" cy="1896110"/>
            </a:xfrm>
            <a:custGeom>
              <a:avLst/>
              <a:gdLst/>
              <a:ahLst/>
              <a:cxnLst/>
              <a:rect l="l" t="t" r="r" b="b"/>
              <a:pathLst>
                <a:path h="1896109">
                  <a:moveTo>
                    <a:pt x="0" y="0"/>
                  </a:moveTo>
                  <a:lnTo>
                    <a:pt x="0" y="1895672"/>
                  </a:lnTo>
                </a:path>
              </a:pathLst>
            </a:custGeom>
            <a:ln w="28574">
              <a:solidFill>
                <a:srgbClr val="313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531193" y="5349551"/>
              <a:ext cx="1271270" cy="0"/>
            </a:xfrm>
            <a:custGeom>
              <a:avLst/>
              <a:gdLst/>
              <a:ahLst/>
              <a:cxnLst/>
              <a:rect l="l" t="t" r="r" b="b"/>
              <a:pathLst>
                <a:path w="1271270">
                  <a:moveTo>
                    <a:pt x="0" y="0"/>
                  </a:moveTo>
                  <a:lnTo>
                    <a:pt x="1271058" y="0"/>
                  </a:lnTo>
                </a:path>
              </a:pathLst>
            </a:custGeom>
            <a:ln w="28574">
              <a:solidFill>
                <a:srgbClr val="313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545481" y="5801921"/>
              <a:ext cx="1271270" cy="0"/>
            </a:xfrm>
            <a:custGeom>
              <a:avLst/>
              <a:gdLst/>
              <a:ahLst/>
              <a:cxnLst/>
              <a:rect l="l" t="t" r="r" b="b"/>
              <a:pathLst>
                <a:path w="1271270">
                  <a:moveTo>
                    <a:pt x="0" y="0"/>
                  </a:moveTo>
                  <a:lnTo>
                    <a:pt x="1271058" y="0"/>
                  </a:lnTo>
                </a:path>
              </a:pathLst>
            </a:custGeom>
            <a:ln w="28574">
              <a:solidFill>
                <a:srgbClr val="313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59768" y="6254291"/>
              <a:ext cx="1271270" cy="0"/>
            </a:xfrm>
            <a:custGeom>
              <a:avLst/>
              <a:gdLst/>
              <a:ahLst/>
              <a:cxnLst/>
              <a:rect l="l" t="t" r="r" b="b"/>
              <a:pathLst>
                <a:path w="1271270">
                  <a:moveTo>
                    <a:pt x="0" y="0"/>
                  </a:moveTo>
                  <a:lnTo>
                    <a:pt x="1271058" y="0"/>
                  </a:lnTo>
                </a:path>
              </a:pathLst>
            </a:custGeom>
            <a:ln w="28574">
              <a:solidFill>
                <a:srgbClr val="313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574056" y="6706660"/>
              <a:ext cx="1271270" cy="0"/>
            </a:xfrm>
            <a:custGeom>
              <a:avLst/>
              <a:gdLst/>
              <a:ahLst/>
              <a:cxnLst/>
              <a:rect l="l" t="t" r="r" b="b"/>
              <a:pathLst>
                <a:path w="1271270">
                  <a:moveTo>
                    <a:pt x="0" y="0"/>
                  </a:moveTo>
                  <a:lnTo>
                    <a:pt x="1271058" y="0"/>
                  </a:lnTo>
                </a:path>
              </a:pathLst>
            </a:custGeom>
            <a:ln w="28574">
              <a:solidFill>
                <a:srgbClr val="313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531193" y="7248526"/>
              <a:ext cx="1271270" cy="0"/>
            </a:xfrm>
            <a:custGeom>
              <a:avLst/>
              <a:gdLst/>
              <a:ahLst/>
              <a:cxnLst/>
              <a:rect l="l" t="t" r="r" b="b"/>
              <a:pathLst>
                <a:path w="1271270">
                  <a:moveTo>
                    <a:pt x="0" y="0"/>
                  </a:moveTo>
                  <a:lnTo>
                    <a:pt x="1271058" y="0"/>
                  </a:lnTo>
                </a:path>
              </a:pathLst>
            </a:custGeom>
            <a:ln w="28574">
              <a:solidFill>
                <a:srgbClr val="313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739487" y="2542654"/>
            <a:ext cx="1961514" cy="3387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800" spc="-434" dirty="0">
                <a:solidFill>
                  <a:srgbClr val="2A4A81"/>
                </a:solidFill>
                <a:latin typeface="Arial Black"/>
                <a:cs typeface="Arial Black"/>
              </a:rPr>
              <a:t>2</a:t>
            </a:r>
            <a:endParaRPr sz="4800">
              <a:latin typeface="Arial Black"/>
              <a:cs typeface="Arial Black"/>
            </a:endParaRPr>
          </a:p>
          <a:p>
            <a:pPr marL="447675">
              <a:lnSpc>
                <a:spcPct val="100000"/>
              </a:lnSpc>
              <a:spcBef>
                <a:spcPts val="2290"/>
              </a:spcBef>
            </a:pPr>
            <a:r>
              <a:rPr sz="2800" spc="-20" dirty="0">
                <a:solidFill>
                  <a:srgbClr val="2A4A81"/>
                </a:solidFill>
                <a:latin typeface="Arial Black"/>
                <a:cs typeface="Arial Black"/>
              </a:rPr>
              <a:t>STEP</a:t>
            </a:r>
            <a:endParaRPr sz="2800">
              <a:latin typeface="Arial Black"/>
              <a:cs typeface="Arial Black"/>
            </a:endParaRPr>
          </a:p>
          <a:p>
            <a:pPr marL="12700" marR="5080" indent="100330" algn="just">
              <a:lnSpc>
                <a:spcPct val="115199"/>
              </a:lnSpc>
              <a:spcBef>
                <a:spcPts val="1785"/>
              </a:spcBef>
            </a:pPr>
            <a:r>
              <a:rPr sz="3200" spc="70" dirty="0">
                <a:solidFill>
                  <a:srgbClr val="2A4A81"/>
                </a:solidFill>
                <a:latin typeface="Trebuchet MS"/>
                <a:cs typeface="Trebuchet MS"/>
              </a:rPr>
              <a:t>Sampling </a:t>
            </a:r>
            <a:r>
              <a:rPr sz="3200" spc="-10" dirty="0">
                <a:solidFill>
                  <a:srgbClr val="2A4A81"/>
                </a:solidFill>
                <a:latin typeface="Trebuchet MS"/>
                <a:cs typeface="Trebuchet MS"/>
              </a:rPr>
              <a:t>Technique </a:t>
            </a:r>
            <a:r>
              <a:rPr sz="3200" spc="70" dirty="0">
                <a:solidFill>
                  <a:srgbClr val="2A4A81"/>
                </a:solidFill>
                <a:latin typeface="Trebuchet MS"/>
                <a:cs typeface="Trebuchet MS"/>
              </a:rPr>
              <a:t>and</a:t>
            </a:r>
            <a:r>
              <a:rPr sz="3200" spc="-145" dirty="0">
                <a:solidFill>
                  <a:srgbClr val="2A4A81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2A4A81"/>
                </a:solidFill>
                <a:latin typeface="Trebuchet MS"/>
                <a:cs typeface="Trebuchet MS"/>
              </a:rPr>
              <a:t>Data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34253" y="5978612"/>
            <a:ext cx="23717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2A4A81"/>
                </a:solidFill>
                <a:latin typeface="Trebuchet MS"/>
                <a:cs typeface="Trebuchet MS"/>
              </a:rPr>
              <a:t>Visualization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986956" y="2375672"/>
            <a:ext cx="1877695" cy="1930400"/>
          </a:xfrm>
          <a:custGeom>
            <a:avLst/>
            <a:gdLst/>
            <a:ahLst/>
            <a:cxnLst/>
            <a:rect l="l" t="t" r="r" b="b"/>
            <a:pathLst>
              <a:path w="1877694" h="1930400">
                <a:moveTo>
                  <a:pt x="353786" y="12699"/>
                </a:moveTo>
                <a:lnTo>
                  <a:pt x="181691" y="12699"/>
                </a:lnTo>
                <a:lnTo>
                  <a:pt x="200578" y="0"/>
                </a:lnTo>
                <a:lnTo>
                  <a:pt x="330431" y="0"/>
                </a:lnTo>
                <a:lnTo>
                  <a:pt x="353786" y="12699"/>
                </a:lnTo>
                <a:close/>
              </a:path>
              <a:path w="1877694" h="1930400">
                <a:moveTo>
                  <a:pt x="829369" y="63499"/>
                </a:moveTo>
                <a:lnTo>
                  <a:pt x="502342" y="63499"/>
                </a:lnTo>
                <a:lnTo>
                  <a:pt x="513769" y="50799"/>
                </a:lnTo>
                <a:lnTo>
                  <a:pt x="522566" y="50799"/>
                </a:lnTo>
                <a:lnTo>
                  <a:pt x="532587" y="38099"/>
                </a:lnTo>
                <a:lnTo>
                  <a:pt x="544053" y="25399"/>
                </a:lnTo>
                <a:lnTo>
                  <a:pt x="557186" y="25399"/>
                </a:lnTo>
                <a:lnTo>
                  <a:pt x="569129" y="12699"/>
                </a:lnTo>
                <a:lnTo>
                  <a:pt x="595080" y="12699"/>
                </a:lnTo>
                <a:lnTo>
                  <a:pt x="609413" y="0"/>
                </a:lnTo>
                <a:lnTo>
                  <a:pt x="715807" y="0"/>
                </a:lnTo>
                <a:lnTo>
                  <a:pt x="748473" y="12699"/>
                </a:lnTo>
                <a:lnTo>
                  <a:pt x="776656" y="25399"/>
                </a:lnTo>
                <a:lnTo>
                  <a:pt x="802745" y="38099"/>
                </a:lnTo>
                <a:lnTo>
                  <a:pt x="815836" y="50799"/>
                </a:lnTo>
                <a:lnTo>
                  <a:pt x="829369" y="63499"/>
                </a:lnTo>
                <a:close/>
              </a:path>
              <a:path w="1877694" h="1930400">
                <a:moveTo>
                  <a:pt x="1779048" y="76199"/>
                </a:moveTo>
                <a:lnTo>
                  <a:pt x="898184" y="76199"/>
                </a:lnTo>
                <a:lnTo>
                  <a:pt x="934668" y="63499"/>
                </a:lnTo>
                <a:lnTo>
                  <a:pt x="969293" y="50799"/>
                </a:lnTo>
                <a:lnTo>
                  <a:pt x="1002841" y="38099"/>
                </a:lnTo>
                <a:lnTo>
                  <a:pt x="1039538" y="25399"/>
                </a:lnTo>
                <a:lnTo>
                  <a:pt x="1077563" y="0"/>
                </a:lnTo>
                <a:lnTo>
                  <a:pt x="1228264" y="0"/>
                </a:lnTo>
                <a:lnTo>
                  <a:pt x="1243344" y="12699"/>
                </a:lnTo>
                <a:lnTo>
                  <a:pt x="1272795" y="12699"/>
                </a:lnTo>
                <a:lnTo>
                  <a:pt x="1287255" y="25399"/>
                </a:lnTo>
                <a:lnTo>
                  <a:pt x="1302531" y="25399"/>
                </a:lnTo>
                <a:lnTo>
                  <a:pt x="1315787" y="38099"/>
                </a:lnTo>
                <a:lnTo>
                  <a:pt x="1337594" y="38099"/>
                </a:lnTo>
                <a:lnTo>
                  <a:pt x="1354853" y="50799"/>
                </a:lnTo>
                <a:lnTo>
                  <a:pt x="1378341" y="50799"/>
                </a:lnTo>
                <a:lnTo>
                  <a:pt x="1386045" y="63499"/>
                </a:lnTo>
                <a:lnTo>
                  <a:pt x="1769504" y="63499"/>
                </a:lnTo>
                <a:lnTo>
                  <a:pt x="1779048" y="76199"/>
                </a:lnTo>
                <a:close/>
              </a:path>
              <a:path w="1877694" h="1930400">
                <a:moveTo>
                  <a:pt x="1685088" y="12699"/>
                </a:moveTo>
                <a:lnTo>
                  <a:pt x="1534273" y="12699"/>
                </a:lnTo>
                <a:lnTo>
                  <a:pt x="1549960" y="0"/>
                </a:lnTo>
                <a:lnTo>
                  <a:pt x="1667998" y="0"/>
                </a:lnTo>
                <a:lnTo>
                  <a:pt x="1685088" y="12699"/>
                </a:lnTo>
                <a:close/>
              </a:path>
              <a:path w="1877694" h="1930400">
                <a:moveTo>
                  <a:pt x="135169" y="1562099"/>
                </a:moveTo>
                <a:lnTo>
                  <a:pt x="46111" y="1562099"/>
                </a:lnTo>
                <a:lnTo>
                  <a:pt x="48807" y="1549399"/>
                </a:lnTo>
                <a:lnTo>
                  <a:pt x="51754" y="1536699"/>
                </a:lnTo>
                <a:lnTo>
                  <a:pt x="54974" y="1536699"/>
                </a:lnTo>
                <a:lnTo>
                  <a:pt x="58282" y="1523999"/>
                </a:lnTo>
                <a:lnTo>
                  <a:pt x="61709" y="1511299"/>
                </a:lnTo>
                <a:lnTo>
                  <a:pt x="65283" y="1498599"/>
                </a:lnTo>
                <a:lnTo>
                  <a:pt x="71280" y="1498599"/>
                </a:lnTo>
                <a:lnTo>
                  <a:pt x="75940" y="1485899"/>
                </a:lnTo>
                <a:lnTo>
                  <a:pt x="80188" y="1473199"/>
                </a:lnTo>
                <a:lnTo>
                  <a:pt x="83845" y="1460499"/>
                </a:lnTo>
                <a:lnTo>
                  <a:pt x="86541" y="1460499"/>
                </a:lnTo>
                <a:lnTo>
                  <a:pt x="88663" y="1447799"/>
                </a:lnTo>
                <a:lnTo>
                  <a:pt x="90105" y="1447799"/>
                </a:lnTo>
                <a:lnTo>
                  <a:pt x="90767" y="1435099"/>
                </a:lnTo>
                <a:lnTo>
                  <a:pt x="88876" y="1409699"/>
                </a:lnTo>
                <a:lnTo>
                  <a:pt x="81544" y="1384299"/>
                </a:lnTo>
                <a:lnTo>
                  <a:pt x="70525" y="1371599"/>
                </a:lnTo>
                <a:lnTo>
                  <a:pt x="57574" y="1346199"/>
                </a:lnTo>
                <a:lnTo>
                  <a:pt x="37601" y="1320799"/>
                </a:lnTo>
                <a:lnTo>
                  <a:pt x="20371" y="1282699"/>
                </a:lnTo>
                <a:lnTo>
                  <a:pt x="9040" y="1244599"/>
                </a:lnTo>
                <a:lnTo>
                  <a:pt x="6764" y="1193799"/>
                </a:lnTo>
                <a:lnTo>
                  <a:pt x="12043" y="1155699"/>
                </a:lnTo>
                <a:lnTo>
                  <a:pt x="22337" y="1117599"/>
                </a:lnTo>
                <a:lnTo>
                  <a:pt x="36053" y="1092199"/>
                </a:lnTo>
                <a:lnTo>
                  <a:pt x="59349" y="1054099"/>
                </a:lnTo>
                <a:lnTo>
                  <a:pt x="66777" y="1041399"/>
                </a:lnTo>
                <a:lnTo>
                  <a:pt x="73497" y="1028699"/>
                </a:lnTo>
                <a:lnTo>
                  <a:pt x="79126" y="1015999"/>
                </a:lnTo>
                <a:lnTo>
                  <a:pt x="83022" y="965199"/>
                </a:lnTo>
                <a:lnTo>
                  <a:pt x="76314" y="939799"/>
                </a:lnTo>
                <a:lnTo>
                  <a:pt x="62557" y="901699"/>
                </a:lnTo>
                <a:lnTo>
                  <a:pt x="26700" y="825499"/>
                </a:lnTo>
                <a:lnTo>
                  <a:pt x="11031" y="787399"/>
                </a:lnTo>
                <a:lnTo>
                  <a:pt x="1172" y="749299"/>
                </a:lnTo>
                <a:lnTo>
                  <a:pt x="0" y="698499"/>
                </a:lnTo>
                <a:lnTo>
                  <a:pt x="6100" y="660399"/>
                </a:lnTo>
                <a:lnTo>
                  <a:pt x="16006" y="622299"/>
                </a:lnTo>
                <a:lnTo>
                  <a:pt x="28448" y="584199"/>
                </a:lnTo>
                <a:lnTo>
                  <a:pt x="42158" y="546099"/>
                </a:lnTo>
                <a:lnTo>
                  <a:pt x="51007" y="520699"/>
                </a:lnTo>
                <a:lnTo>
                  <a:pt x="55077" y="507999"/>
                </a:lnTo>
                <a:lnTo>
                  <a:pt x="58676" y="495299"/>
                </a:lnTo>
                <a:lnTo>
                  <a:pt x="61534" y="495299"/>
                </a:lnTo>
                <a:lnTo>
                  <a:pt x="64240" y="482599"/>
                </a:lnTo>
                <a:lnTo>
                  <a:pt x="66681" y="469899"/>
                </a:lnTo>
                <a:lnTo>
                  <a:pt x="68901" y="457199"/>
                </a:lnTo>
                <a:lnTo>
                  <a:pt x="70904" y="457199"/>
                </a:lnTo>
                <a:lnTo>
                  <a:pt x="72892" y="444499"/>
                </a:lnTo>
                <a:lnTo>
                  <a:pt x="74851" y="431799"/>
                </a:lnTo>
                <a:lnTo>
                  <a:pt x="76766" y="419099"/>
                </a:lnTo>
                <a:lnTo>
                  <a:pt x="77968" y="419099"/>
                </a:lnTo>
                <a:lnTo>
                  <a:pt x="78319" y="406399"/>
                </a:lnTo>
                <a:lnTo>
                  <a:pt x="78052" y="393699"/>
                </a:lnTo>
                <a:lnTo>
                  <a:pt x="77238" y="393699"/>
                </a:lnTo>
                <a:lnTo>
                  <a:pt x="75893" y="380999"/>
                </a:lnTo>
                <a:lnTo>
                  <a:pt x="74033" y="368299"/>
                </a:lnTo>
                <a:lnTo>
                  <a:pt x="71730" y="368299"/>
                </a:lnTo>
                <a:lnTo>
                  <a:pt x="69058" y="355599"/>
                </a:lnTo>
                <a:lnTo>
                  <a:pt x="65396" y="342899"/>
                </a:lnTo>
                <a:lnTo>
                  <a:pt x="61350" y="342899"/>
                </a:lnTo>
                <a:lnTo>
                  <a:pt x="57068" y="330199"/>
                </a:lnTo>
                <a:lnTo>
                  <a:pt x="52698" y="317499"/>
                </a:lnTo>
                <a:lnTo>
                  <a:pt x="41949" y="292099"/>
                </a:lnTo>
                <a:lnTo>
                  <a:pt x="31953" y="279399"/>
                </a:lnTo>
                <a:lnTo>
                  <a:pt x="23520" y="253999"/>
                </a:lnTo>
                <a:lnTo>
                  <a:pt x="17461" y="228599"/>
                </a:lnTo>
                <a:lnTo>
                  <a:pt x="17303" y="228599"/>
                </a:lnTo>
                <a:lnTo>
                  <a:pt x="15669" y="190499"/>
                </a:lnTo>
                <a:lnTo>
                  <a:pt x="24493" y="139699"/>
                </a:lnTo>
                <a:lnTo>
                  <a:pt x="47770" y="88899"/>
                </a:lnTo>
                <a:lnTo>
                  <a:pt x="64201" y="76199"/>
                </a:lnTo>
                <a:lnTo>
                  <a:pt x="83493" y="50799"/>
                </a:lnTo>
                <a:lnTo>
                  <a:pt x="105396" y="38099"/>
                </a:lnTo>
                <a:lnTo>
                  <a:pt x="123511" y="25399"/>
                </a:lnTo>
                <a:lnTo>
                  <a:pt x="142364" y="25399"/>
                </a:lnTo>
                <a:lnTo>
                  <a:pt x="161806" y="12699"/>
                </a:lnTo>
                <a:lnTo>
                  <a:pt x="376050" y="12699"/>
                </a:lnTo>
                <a:lnTo>
                  <a:pt x="419576" y="38099"/>
                </a:lnTo>
                <a:lnTo>
                  <a:pt x="440778" y="38099"/>
                </a:lnTo>
                <a:lnTo>
                  <a:pt x="471760" y="50799"/>
                </a:lnTo>
                <a:lnTo>
                  <a:pt x="490310" y="63499"/>
                </a:lnTo>
                <a:lnTo>
                  <a:pt x="843669" y="63499"/>
                </a:lnTo>
                <a:lnTo>
                  <a:pt x="859061" y="76199"/>
                </a:lnTo>
                <a:lnTo>
                  <a:pt x="1126775" y="76199"/>
                </a:lnTo>
                <a:lnTo>
                  <a:pt x="1098209" y="88899"/>
                </a:lnTo>
                <a:lnTo>
                  <a:pt x="200410" y="88899"/>
                </a:lnTo>
                <a:lnTo>
                  <a:pt x="187272" y="101599"/>
                </a:lnTo>
                <a:lnTo>
                  <a:pt x="162472" y="101599"/>
                </a:lnTo>
                <a:lnTo>
                  <a:pt x="151015" y="114299"/>
                </a:lnTo>
                <a:lnTo>
                  <a:pt x="150229" y="114299"/>
                </a:lnTo>
                <a:lnTo>
                  <a:pt x="138155" y="126999"/>
                </a:lnTo>
                <a:lnTo>
                  <a:pt x="127498" y="126999"/>
                </a:lnTo>
                <a:lnTo>
                  <a:pt x="118374" y="139699"/>
                </a:lnTo>
                <a:lnTo>
                  <a:pt x="110902" y="152399"/>
                </a:lnTo>
                <a:lnTo>
                  <a:pt x="105620" y="165099"/>
                </a:lnTo>
                <a:lnTo>
                  <a:pt x="102151" y="177799"/>
                </a:lnTo>
                <a:lnTo>
                  <a:pt x="100659" y="203199"/>
                </a:lnTo>
                <a:lnTo>
                  <a:pt x="101306" y="215899"/>
                </a:lnTo>
                <a:lnTo>
                  <a:pt x="105674" y="228599"/>
                </a:lnTo>
                <a:lnTo>
                  <a:pt x="112180" y="241299"/>
                </a:lnTo>
                <a:lnTo>
                  <a:pt x="120131" y="266699"/>
                </a:lnTo>
                <a:lnTo>
                  <a:pt x="133807" y="292099"/>
                </a:lnTo>
                <a:lnTo>
                  <a:pt x="138765" y="304799"/>
                </a:lnTo>
                <a:lnTo>
                  <a:pt x="143634" y="317499"/>
                </a:lnTo>
                <a:lnTo>
                  <a:pt x="148341" y="330199"/>
                </a:lnTo>
                <a:lnTo>
                  <a:pt x="149285" y="330199"/>
                </a:lnTo>
                <a:lnTo>
                  <a:pt x="159638" y="368299"/>
                </a:lnTo>
                <a:lnTo>
                  <a:pt x="163266" y="406399"/>
                </a:lnTo>
                <a:lnTo>
                  <a:pt x="162442" y="419099"/>
                </a:lnTo>
                <a:lnTo>
                  <a:pt x="160454" y="431799"/>
                </a:lnTo>
                <a:lnTo>
                  <a:pt x="160611" y="431799"/>
                </a:lnTo>
                <a:lnTo>
                  <a:pt x="154373" y="469899"/>
                </a:lnTo>
                <a:lnTo>
                  <a:pt x="146217" y="507999"/>
                </a:lnTo>
                <a:lnTo>
                  <a:pt x="143263" y="520699"/>
                </a:lnTo>
                <a:lnTo>
                  <a:pt x="139689" y="520699"/>
                </a:lnTo>
                <a:lnTo>
                  <a:pt x="135078" y="546099"/>
                </a:lnTo>
                <a:lnTo>
                  <a:pt x="130644" y="546099"/>
                </a:lnTo>
                <a:lnTo>
                  <a:pt x="126328" y="558799"/>
                </a:lnTo>
                <a:lnTo>
                  <a:pt x="122071" y="571499"/>
                </a:lnTo>
                <a:lnTo>
                  <a:pt x="109855" y="609599"/>
                </a:lnTo>
                <a:lnTo>
                  <a:pt x="98789" y="647699"/>
                </a:lnTo>
                <a:lnTo>
                  <a:pt x="90083" y="673099"/>
                </a:lnTo>
                <a:lnTo>
                  <a:pt x="84946" y="711199"/>
                </a:lnTo>
                <a:lnTo>
                  <a:pt x="86576" y="736599"/>
                </a:lnTo>
                <a:lnTo>
                  <a:pt x="94562" y="774699"/>
                </a:lnTo>
                <a:lnTo>
                  <a:pt x="106824" y="800099"/>
                </a:lnTo>
                <a:lnTo>
                  <a:pt x="121284" y="825499"/>
                </a:lnTo>
                <a:lnTo>
                  <a:pt x="143888" y="876299"/>
                </a:lnTo>
                <a:lnTo>
                  <a:pt x="161595" y="914399"/>
                </a:lnTo>
                <a:lnTo>
                  <a:pt x="169332" y="977899"/>
                </a:lnTo>
                <a:lnTo>
                  <a:pt x="162027" y="1028699"/>
                </a:lnTo>
                <a:lnTo>
                  <a:pt x="161398" y="1028699"/>
                </a:lnTo>
                <a:lnTo>
                  <a:pt x="153407" y="1054099"/>
                </a:lnTo>
                <a:lnTo>
                  <a:pt x="144310" y="1079499"/>
                </a:lnTo>
                <a:lnTo>
                  <a:pt x="134476" y="1092199"/>
                </a:lnTo>
                <a:lnTo>
                  <a:pt x="124273" y="1104899"/>
                </a:lnTo>
                <a:lnTo>
                  <a:pt x="112996" y="1130299"/>
                </a:lnTo>
                <a:lnTo>
                  <a:pt x="103076" y="1142999"/>
                </a:lnTo>
                <a:lnTo>
                  <a:pt x="95692" y="1168399"/>
                </a:lnTo>
                <a:lnTo>
                  <a:pt x="92025" y="1193799"/>
                </a:lnTo>
                <a:lnTo>
                  <a:pt x="93878" y="1231899"/>
                </a:lnTo>
                <a:lnTo>
                  <a:pt x="102014" y="1257299"/>
                </a:lnTo>
                <a:lnTo>
                  <a:pt x="114279" y="1282699"/>
                </a:lnTo>
                <a:lnTo>
                  <a:pt x="147407" y="1333499"/>
                </a:lnTo>
                <a:lnTo>
                  <a:pt x="163404" y="1358899"/>
                </a:lnTo>
                <a:lnTo>
                  <a:pt x="173914" y="1396999"/>
                </a:lnTo>
                <a:lnTo>
                  <a:pt x="176342" y="1435099"/>
                </a:lnTo>
                <a:lnTo>
                  <a:pt x="174929" y="1460499"/>
                </a:lnTo>
                <a:lnTo>
                  <a:pt x="163758" y="1498599"/>
                </a:lnTo>
                <a:lnTo>
                  <a:pt x="153965" y="1523999"/>
                </a:lnTo>
                <a:lnTo>
                  <a:pt x="148759" y="1523999"/>
                </a:lnTo>
                <a:lnTo>
                  <a:pt x="143465" y="1536699"/>
                </a:lnTo>
                <a:lnTo>
                  <a:pt x="140424" y="1549399"/>
                </a:lnTo>
                <a:lnTo>
                  <a:pt x="137664" y="1549399"/>
                </a:lnTo>
                <a:lnTo>
                  <a:pt x="135169" y="1562099"/>
                </a:lnTo>
                <a:close/>
              </a:path>
              <a:path w="1877694" h="1930400">
                <a:moveTo>
                  <a:pt x="1717848" y="25399"/>
                </a:moveTo>
                <a:lnTo>
                  <a:pt x="1488924" y="25399"/>
                </a:lnTo>
                <a:lnTo>
                  <a:pt x="1503726" y="12699"/>
                </a:lnTo>
                <a:lnTo>
                  <a:pt x="1701733" y="12699"/>
                </a:lnTo>
                <a:lnTo>
                  <a:pt x="1717848" y="25399"/>
                </a:lnTo>
                <a:close/>
              </a:path>
              <a:path w="1877694" h="1930400">
                <a:moveTo>
                  <a:pt x="1769504" y="63499"/>
                </a:moveTo>
                <a:lnTo>
                  <a:pt x="1386045" y="63499"/>
                </a:lnTo>
                <a:lnTo>
                  <a:pt x="1395866" y="50799"/>
                </a:lnTo>
                <a:lnTo>
                  <a:pt x="1428606" y="50799"/>
                </a:lnTo>
                <a:lnTo>
                  <a:pt x="1458608" y="38099"/>
                </a:lnTo>
                <a:lnTo>
                  <a:pt x="1474309" y="25399"/>
                </a:lnTo>
                <a:lnTo>
                  <a:pt x="1733313" y="25399"/>
                </a:lnTo>
                <a:lnTo>
                  <a:pt x="1748011" y="38099"/>
                </a:lnTo>
                <a:lnTo>
                  <a:pt x="1759163" y="50799"/>
                </a:lnTo>
                <a:lnTo>
                  <a:pt x="1769504" y="63499"/>
                </a:lnTo>
                <a:close/>
              </a:path>
              <a:path w="1877694" h="1930400">
                <a:moveTo>
                  <a:pt x="1835632" y="342899"/>
                </a:moveTo>
                <a:lnTo>
                  <a:pt x="1747913" y="342899"/>
                </a:lnTo>
                <a:lnTo>
                  <a:pt x="1749936" y="330199"/>
                </a:lnTo>
                <a:lnTo>
                  <a:pt x="1751944" y="330199"/>
                </a:lnTo>
                <a:lnTo>
                  <a:pt x="1755793" y="304799"/>
                </a:lnTo>
                <a:lnTo>
                  <a:pt x="1758079" y="279399"/>
                </a:lnTo>
                <a:lnTo>
                  <a:pt x="1758713" y="266699"/>
                </a:lnTo>
                <a:lnTo>
                  <a:pt x="1757607" y="241299"/>
                </a:lnTo>
                <a:lnTo>
                  <a:pt x="1754964" y="215899"/>
                </a:lnTo>
                <a:lnTo>
                  <a:pt x="1750744" y="203199"/>
                </a:lnTo>
                <a:lnTo>
                  <a:pt x="1744843" y="177799"/>
                </a:lnTo>
                <a:lnTo>
                  <a:pt x="1737157" y="165099"/>
                </a:lnTo>
                <a:lnTo>
                  <a:pt x="1736685" y="165099"/>
                </a:lnTo>
                <a:lnTo>
                  <a:pt x="1732730" y="152399"/>
                </a:lnTo>
                <a:lnTo>
                  <a:pt x="1728406" y="152399"/>
                </a:lnTo>
                <a:lnTo>
                  <a:pt x="1723699" y="139699"/>
                </a:lnTo>
                <a:lnTo>
                  <a:pt x="1718594" y="126999"/>
                </a:lnTo>
                <a:lnTo>
                  <a:pt x="1713668" y="126999"/>
                </a:lnTo>
                <a:lnTo>
                  <a:pt x="1708330" y="114299"/>
                </a:lnTo>
                <a:lnTo>
                  <a:pt x="1696256" y="114299"/>
                </a:lnTo>
                <a:lnTo>
                  <a:pt x="1687391" y="101599"/>
                </a:lnTo>
                <a:lnTo>
                  <a:pt x="1678068" y="101599"/>
                </a:lnTo>
                <a:lnTo>
                  <a:pt x="1668361" y="88899"/>
                </a:lnTo>
                <a:lnTo>
                  <a:pt x="1181012" y="88899"/>
                </a:lnTo>
                <a:lnTo>
                  <a:pt x="1168435" y="76199"/>
                </a:lnTo>
                <a:lnTo>
                  <a:pt x="1787811" y="76199"/>
                </a:lnTo>
                <a:lnTo>
                  <a:pt x="1808738" y="114299"/>
                </a:lnTo>
                <a:lnTo>
                  <a:pt x="1825194" y="152399"/>
                </a:lnTo>
                <a:lnTo>
                  <a:pt x="1839219" y="203199"/>
                </a:lnTo>
                <a:lnTo>
                  <a:pt x="1844370" y="253999"/>
                </a:lnTo>
                <a:lnTo>
                  <a:pt x="1843557" y="292099"/>
                </a:lnTo>
                <a:lnTo>
                  <a:pt x="1840590" y="317499"/>
                </a:lnTo>
                <a:lnTo>
                  <a:pt x="1835632" y="342899"/>
                </a:lnTo>
                <a:close/>
              </a:path>
              <a:path w="1877694" h="1930400">
                <a:moveTo>
                  <a:pt x="605634" y="101599"/>
                </a:moveTo>
                <a:lnTo>
                  <a:pt x="351021" y="101599"/>
                </a:lnTo>
                <a:lnTo>
                  <a:pt x="332707" y="88899"/>
                </a:lnTo>
                <a:lnTo>
                  <a:pt x="613207" y="88899"/>
                </a:lnTo>
                <a:lnTo>
                  <a:pt x="605634" y="101599"/>
                </a:lnTo>
                <a:close/>
              </a:path>
              <a:path w="1877694" h="1930400">
                <a:moveTo>
                  <a:pt x="895849" y="165099"/>
                </a:moveTo>
                <a:lnTo>
                  <a:pt x="835307" y="152399"/>
                </a:lnTo>
                <a:lnTo>
                  <a:pt x="833105" y="152399"/>
                </a:lnTo>
                <a:lnTo>
                  <a:pt x="811507" y="139699"/>
                </a:lnTo>
                <a:lnTo>
                  <a:pt x="792224" y="139699"/>
                </a:lnTo>
                <a:lnTo>
                  <a:pt x="774505" y="126999"/>
                </a:lnTo>
                <a:lnTo>
                  <a:pt x="757597" y="114299"/>
                </a:lnTo>
                <a:lnTo>
                  <a:pt x="738636" y="101599"/>
                </a:lnTo>
                <a:lnTo>
                  <a:pt x="718702" y="88899"/>
                </a:lnTo>
                <a:lnTo>
                  <a:pt x="1098209" y="88899"/>
                </a:lnTo>
                <a:lnTo>
                  <a:pt x="1041696" y="114299"/>
                </a:lnTo>
                <a:lnTo>
                  <a:pt x="996639" y="139699"/>
                </a:lnTo>
                <a:lnTo>
                  <a:pt x="948825" y="152399"/>
                </a:lnTo>
                <a:lnTo>
                  <a:pt x="895849" y="165099"/>
                </a:lnTo>
                <a:close/>
              </a:path>
              <a:path w="1877694" h="1930400">
                <a:moveTo>
                  <a:pt x="1529669" y="101599"/>
                </a:moveTo>
                <a:lnTo>
                  <a:pt x="1232315" y="101599"/>
                </a:lnTo>
                <a:lnTo>
                  <a:pt x="1219248" y="88899"/>
                </a:lnTo>
                <a:lnTo>
                  <a:pt x="1541445" y="88899"/>
                </a:lnTo>
                <a:lnTo>
                  <a:pt x="1529669" y="101599"/>
                </a:lnTo>
                <a:close/>
              </a:path>
              <a:path w="1877694" h="1930400">
                <a:moveTo>
                  <a:pt x="577184" y="114299"/>
                </a:moveTo>
                <a:lnTo>
                  <a:pt x="387059" y="114299"/>
                </a:lnTo>
                <a:lnTo>
                  <a:pt x="369143" y="101599"/>
                </a:lnTo>
                <a:lnTo>
                  <a:pt x="587003" y="101599"/>
                </a:lnTo>
                <a:lnTo>
                  <a:pt x="577184" y="114299"/>
                </a:lnTo>
                <a:close/>
              </a:path>
              <a:path w="1877694" h="1930400">
                <a:moveTo>
                  <a:pt x="1427888" y="139699"/>
                </a:moveTo>
                <a:lnTo>
                  <a:pt x="1350375" y="139699"/>
                </a:lnTo>
                <a:lnTo>
                  <a:pt x="1330681" y="126999"/>
                </a:lnTo>
                <a:lnTo>
                  <a:pt x="1306918" y="126999"/>
                </a:lnTo>
                <a:lnTo>
                  <a:pt x="1284423" y="114299"/>
                </a:lnTo>
                <a:lnTo>
                  <a:pt x="1271878" y="114299"/>
                </a:lnTo>
                <a:lnTo>
                  <a:pt x="1258624" y="101599"/>
                </a:lnTo>
                <a:lnTo>
                  <a:pt x="1518026" y="101599"/>
                </a:lnTo>
                <a:lnTo>
                  <a:pt x="1484834" y="114299"/>
                </a:lnTo>
                <a:lnTo>
                  <a:pt x="1453013" y="126999"/>
                </a:lnTo>
                <a:lnTo>
                  <a:pt x="1427888" y="139699"/>
                </a:lnTo>
                <a:close/>
              </a:path>
              <a:path w="1877694" h="1930400">
                <a:moveTo>
                  <a:pt x="500083" y="152399"/>
                </a:moveTo>
                <a:lnTo>
                  <a:pt x="462879" y="139699"/>
                </a:lnTo>
                <a:lnTo>
                  <a:pt x="405383" y="114299"/>
                </a:lnTo>
                <a:lnTo>
                  <a:pt x="568691" y="114299"/>
                </a:lnTo>
                <a:lnTo>
                  <a:pt x="561276" y="126999"/>
                </a:lnTo>
                <a:lnTo>
                  <a:pt x="528910" y="139699"/>
                </a:lnTo>
                <a:lnTo>
                  <a:pt x="500083" y="152399"/>
                </a:lnTo>
                <a:close/>
              </a:path>
              <a:path w="1877694" h="1930400">
                <a:moveTo>
                  <a:pt x="1830736" y="368299"/>
                </a:moveTo>
                <a:lnTo>
                  <a:pt x="1739025" y="368299"/>
                </a:lnTo>
                <a:lnTo>
                  <a:pt x="1741520" y="355599"/>
                </a:lnTo>
                <a:lnTo>
                  <a:pt x="1743764" y="355599"/>
                </a:lnTo>
                <a:lnTo>
                  <a:pt x="1745860" y="342899"/>
                </a:lnTo>
                <a:lnTo>
                  <a:pt x="1835318" y="342899"/>
                </a:lnTo>
                <a:lnTo>
                  <a:pt x="1833167" y="355599"/>
                </a:lnTo>
                <a:lnTo>
                  <a:pt x="1830736" y="368299"/>
                </a:lnTo>
                <a:close/>
              </a:path>
              <a:path w="1877694" h="1930400">
                <a:moveTo>
                  <a:pt x="1815834" y="1435099"/>
                </a:moveTo>
                <a:lnTo>
                  <a:pt x="1727168" y="1435099"/>
                </a:lnTo>
                <a:lnTo>
                  <a:pt x="1729999" y="1422399"/>
                </a:lnTo>
                <a:lnTo>
                  <a:pt x="1733067" y="1409699"/>
                </a:lnTo>
                <a:lnTo>
                  <a:pt x="1736685" y="1396999"/>
                </a:lnTo>
                <a:lnTo>
                  <a:pt x="1741296" y="1384299"/>
                </a:lnTo>
                <a:lnTo>
                  <a:pt x="1745730" y="1371599"/>
                </a:lnTo>
                <a:lnTo>
                  <a:pt x="1750046" y="1358899"/>
                </a:lnTo>
                <a:lnTo>
                  <a:pt x="1754303" y="1346199"/>
                </a:lnTo>
                <a:lnTo>
                  <a:pt x="1766519" y="1308099"/>
                </a:lnTo>
                <a:lnTo>
                  <a:pt x="1777585" y="1282699"/>
                </a:lnTo>
                <a:lnTo>
                  <a:pt x="1786291" y="1244599"/>
                </a:lnTo>
                <a:lnTo>
                  <a:pt x="1791428" y="1206499"/>
                </a:lnTo>
                <a:lnTo>
                  <a:pt x="1789980" y="1181099"/>
                </a:lnTo>
                <a:lnTo>
                  <a:pt x="1782088" y="1155699"/>
                </a:lnTo>
                <a:lnTo>
                  <a:pt x="1769860" y="1130299"/>
                </a:lnTo>
                <a:lnTo>
                  <a:pt x="1755405" y="1092199"/>
                </a:lnTo>
                <a:lnTo>
                  <a:pt x="1732801" y="1054099"/>
                </a:lnTo>
                <a:lnTo>
                  <a:pt x="1715094" y="1003299"/>
                </a:lnTo>
                <a:lnTo>
                  <a:pt x="1707357" y="952499"/>
                </a:lnTo>
                <a:lnTo>
                  <a:pt x="1714662" y="888999"/>
                </a:lnTo>
                <a:lnTo>
                  <a:pt x="1715291" y="888999"/>
                </a:lnTo>
                <a:lnTo>
                  <a:pt x="1723282" y="863599"/>
                </a:lnTo>
                <a:lnTo>
                  <a:pt x="1732378" y="850899"/>
                </a:lnTo>
                <a:lnTo>
                  <a:pt x="1742213" y="825499"/>
                </a:lnTo>
                <a:lnTo>
                  <a:pt x="1752416" y="812799"/>
                </a:lnTo>
                <a:lnTo>
                  <a:pt x="1763693" y="787399"/>
                </a:lnTo>
                <a:lnTo>
                  <a:pt x="1773613" y="774699"/>
                </a:lnTo>
                <a:lnTo>
                  <a:pt x="1780997" y="749299"/>
                </a:lnTo>
                <a:lnTo>
                  <a:pt x="1784664" y="723899"/>
                </a:lnTo>
                <a:lnTo>
                  <a:pt x="1782811" y="698499"/>
                </a:lnTo>
                <a:lnTo>
                  <a:pt x="1774675" y="660399"/>
                </a:lnTo>
                <a:lnTo>
                  <a:pt x="1762410" y="647699"/>
                </a:lnTo>
                <a:lnTo>
                  <a:pt x="1729282" y="596899"/>
                </a:lnTo>
                <a:lnTo>
                  <a:pt x="1713285" y="558799"/>
                </a:lnTo>
                <a:lnTo>
                  <a:pt x="1702775" y="520699"/>
                </a:lnTo>
                <a:lnTo>
                  <a:pt x="1700347" y="482599"/>
                </a:lnTo>
                <a:lnTo>
                  <a:pt x="1701760" y="469899"/>
                </a:lnTo>
                <a:lnTo>
                  <a:pt x="1704456" y="457199"/>
                </a:lnTo>
                <a:lnTo>
                  <a:pt x="1708244" y="431799"/>
                </a:lnTo>
                <a:lnTo>
                  <a:pt x="1712931" y="419099"/>
                </a:lnTo>
                <a:lnTo>
                  <a:pt x="1717695" y="406399"/>
                </a:lnTo>
                <a:lnTo>
                  <a:pt x="1722724" y="406399"/>
                </a:lnTo>
                <a:lnTo>
                  <a:pt x="1727930" y="393699"/>
                </a:lnTo>
                <a:lnTo>
                  <a:pt x="1733224" y="380999"/>
                </a:lnTo>
                <a:lnTo>
                  <a:pt x="1736265" y="368299"/>
                </a:lnTo>
                <a:lnTo>
                  <a:pt x="1828040" y="368299"/>
                </a:lnTo>
                <a:lnTo>
                  <a:pt x="1825093" y="380999"/>
                </a:lnTo>
                <a:lnTo>
                  <a:pt x="1821873" y="393699"/>
                </a:lnTo>
                <a:lnTo>
                  <a:pt x="1818565" y="393699"/>
                </a:lnTo>
                <a:lnTo>
                  <a:pt x="1815138" y="406399"/>
                </a:lnTo>
                <a:lnTo>
                  <a:pt x="1811564" y="419099"/>
                </a:lnTo>
                <a:lnTo>
                  <a:pt x="1810463" y="419099"/>
                </a:lnTo>
                <a:lnTo>
                  <a:pt x="1805567" y="431799"/>
                </a:lnTo>
                <a:lnTo>
                  <a:pt x="1800907" y="431799"/>
                </a:lnTo>
                <a:lnTo>
                  <a:pt x="1796659" y="444499"/>
                </a:lnTo>
                <a:lnTo>
                  <a:pt x="1793002" y="457199"/>
                </a:lnTo>
                <a:lnTo>
                  <a:pt x="1790306" y="457199"/>
                </a:lnTo>
                <a:lnTo>
                  <a:pt x="1788185" y="469899"/>
                </a:lnTo>
                <a:lnTo>
                  <a:pt x="1786742" y="482599"/>
                </a:lnTo>
                <a:lnTo>
                  <a:pt x="1786080" y="482599"/>
                </a:lnTo>
                <a:lnTo>
                  <a:pt x="1787971" y="507999"/>
                </a:lnTo>
                <a:lnTo>
                  <a:pt x="1795303" y="533399"/>
                </a:lnTo>
                <a:lnTo>
                  <a:pt x="1806322" y="558799"/>
                </a:lnTo>
                <a:lnTo>
                  <a:pt x="1819273" y="571499"/>
                </a:lnTo>
                <a:lnTo>
                  <a:pt x="1839452" y="609599"/>
                </a:lnTo>
                <a:lnTo>
                  <a:pt x="1856830" y="634999"/>
                </a:lnTo>
                <a:lnTo>
                  <a:pt x="1868250" y="673099"/>
                </a:lnTo>
                <a:lnTo>
                  <a:pt x="1870555" y="723899"/>
                </a:lnTo>
                <a:lnTo>
                  <a:pt x="1865275" y="774699"/>
                </a:lnTo>
                <a:lnTo>
                  <a:pt x="1854981" y="800099"/>
                </a:lnTo>
                <a:lnTo>
                  <a:pt x="1841266" y="825499"/>
                </a:lnTo>
                <a:lnTo>
                  <a:pt x="1817970" y="863599"/>
                </a:lnTo>
                <a:lnTo>
                  <a:pt x="1810542" y="876299"/>
                </a:lnTo>
                <a:lnTo>
                  <a:pt x="1803822" y="888999"/>
                </a:lnTo>
                <a:lnTo>
                  <a:pt x="1798193" y="914399"/>
                </a:lnTo>
                <a:lnTo>
                  <a:pt x="1794297" y="952499"/>
                </a:lnTo>
                <a:lnTo>
                  <a:pt x="1801005" y="990599"/>
                </a:lnTo>
                <a:lnTo>
                  <a:pt x="1814762" y="1015999"/>
                </a:lnTo>
                <a:lnTo>
                  <a:pt x="1832014" y="1054099"/>
                </a:lnTo>
                <a:lnTo>
                  <a:pt x="1850688" y="1092199"/>
                </a:lnTo>
                <a:lnTo>
                  <a:pt x="1866367" y="1130299"/>
                </a:lnTo>
                <a:lnTo>
                  <a:pt x="1876235" y="1168399"/>
                </a:lnTo>
                <a:lnTo>
                  <a:pt x="1877477" y="1219199"/>
                </a:lnTo>
                <a:lnTo>
                  <a:pt x="1871376" y="1257299"/>
                </a:lnTo>
                <a:lnTo>
                  <a:pt x="1861471" y="1295399"/>
                </a:lnTo>
                <a:lnTo>
                  <a:pt x="1849028" y="1333499"/>
                </a:lnTo>
                <a:lnTo>
                  <a:pt x="1835318" y="1371599"/>
                </a:lnTo>
                <a:lnTo>
                  <a:pt x="1830653" y="1384299"/>
                </a:lnTo>
                <a:lnTo>
                  <a:pt x="1826194" y="1396999"/>
                </a:lnTo>
                <a:lnTo>
                  <a:pt x="1822089" y="1409699"/>
                </a:lnTo>
                <a:lnTo>
                  <a:pt x="1818486" y="1422399"/>
                </a:lnTo>
                <a:lnTo>
                  <a:pt x="1815834" y="1435099"/>
                </a:lnTo>
                <a:close/>
              </a:path>
              <a:path w="1877694" h="1930400">
                <a:moveTo>
                  <a:pt x="1180637" y="1930399"/>
                </a:moveTo>
                <a:lnTo>
                  <a:pt x="1102111" y="1930399"/>
                </a:lnTo>
                <a:lnTo>
                  <a:pt x="1061223" y="1917699"/>
                </a:lnTo>
                <a:lnTo>
                  <a:pt x="1023196" y="1904999"/>
                </a:lnTo>
                <a:lnTo>
                  <a:pt x="986482" y="1879599"/>
                </a:lnTo>
                <a:lnTo>
                  <a:pt x="952478" y="1866899"/>
                </a:lnTo>
                <a:lnTo>
                  <a:pt x="917384" y="1854199"/>
                </a:lnTo>
                <a:lnTo>
                  <a:pt x="880343" y="1841499"/>
                </a:lnTo>
                <a:lnTo>
                  <a:pt x="1631079" y="1841499"/>
                </a:lnTo>
                <a:lnTo>
                  <a:pt x="1646174" y="1828799"/>
                </a:lnTo>
                <a:lnTo>
                  <a:pt x="1689102" y="1828799"/>
                </a:lnTo>
                <a:lnTo>
                  <a:pt x="1701782" y="1816099"/>
                </a:lnTo>
                <a:lnTo>
                  <a:pt x="1713902" y="1816099"/>
                </a:lnTo>
                <a:lnTo>
                  <a:pt x="1725359" y="1803399"/>
                </a:lnTo>
                <a:lnTo>
                  <a:pt x="1738219" y="1803399"/>
                </a:lnTo>
                <a:lnTo>
                  <a:pt x="1765473" y="1765299"/>
                </a:lnTo>
                <a:lnTo>
                  <a:pt x="1775715" y="1727199"/>
                </a:lnTo>
                <a:lnTo>
                  <a:pt x="1775068" y="1714499"/>
                </a:lnTo>
                <a:lnTo>
                  <a:pt x="1770701" y="1689099"/>
                </a:lnTo>
                <a:lnTo>
                  <a:pt x="1764194" y="1676399"/>
                </a:lnTo>
                <a:lnTo>
                  <a:pt x="1756243" y="1650999"/>
                </a:lnTo>
                <a:lnTo>
                  <a:pt x="1742567" y="1625599"/>
                </a:lnTo>
                <a:lnTo>
                  <a:pt x="1737609" y="1612899"/>
                </a:lnTo>
                <a:lnTo>
                  <a:pt x="1732740" y="1612899"/>
                </a:lnTo>
                <a:lnTo>
                  <a:pt x="1728033" y="1600199"/>
                </a:lnTo>
                <a:lnTo>
                  <a:pt x="1727089" y="1600199"/>
                </a:lnTo>
                <a:lnTo>
                  <a:pt x="1723068" y="1587499"/>
                </a:lnTo>
                <a:lnTo>
                  <a:pt x="1719578" y="1574799"/>
                </a:lnTo>
                <a:lnTo>
                  <a:pt x="1716736" y="1562099"/>
                </a:lnTo>
                <a:lnTo>
                  <a:pt x="1714662" y="1536699"/>
                </a:lnTo>
                <a:lnTo>
                  <a:pt x="1713376" y="1523999"/>
                </a:lnTo>
                <a:lnTo>
                  <a:pt x="1713108" y="1511299"/>
                </a:lnTo>
                <a:lnTo>
                  <a:pt x="1713932" y="1498599"/>
                </a:lnTo>
                <a:lnTo>
                  <a:pt x="1715920" y="1485899"/>
                </a:lnTo>
                <a:lnTo>
                  <a:pt x="1715763" y="1485899"/>
                </a:lnTo>
                <a:lnTo>
                  <a:pt x="1717626" y="1473199"/>
                </a:lnTo>
                <a:lnTo>
                  <a:pt x="1719696" y="1460499"/>
                </a:lnTo>
                <a:lnTo>
                  <a:pt x="1722001" y="1447799"/>
                </a:lnTo>
                <a:lnTo>
                  <a:pt x="1724572" y="1435099"/>
                </a:lnTo>
                <a:lnTo>
                  <a:pt x="1813314" y="1435099"/>
                </a:lnTo>
                <a:lnTo>
                  <a:pt x="1810943" y="1447799"/>
                </a:lnTo>
                <a:lnTo>
                  <a:pt x="1808733" y="1460499"/>
                </a:lnTo>
                <a:lnTo>
                  <a:pt x="1806730" y="1473199"/>
                </a:lnTo>
                <a:lnTo>
                  <a:pt x="1804741" y="1473199"/>
                </a:lnTo>
                <a:lnTo>
                  <a:pt x="1802782" y="1485899"/>
                </a:lnTo>
                <a:lnTo>
                  <a:pt x="1800867" y="1498599"/>
                </a:lnTo>
                <a:lnTo>
                  <a:pt x="1800710" y="1498599"/>
                </a:lnTo>
                <a:lnTo>
                  <a:pt x="1799666" y="1511299"/>
                </a:lnTo>
                <a:lnTo>
                  <a:pt x="1799314" y="1511299"/>
                </a:lnTo>
                <a:lnTo>
                  <a:pt x="1799582" y="1523999"/>
                </a:lnTo>
                <a:lnTo>
                  <a:pt x="1800396" y="1536699"/>
                </a:lnTo>
                <a:lnTo>
                  <a:pt x="1801740" y="1536699"/>
                </a:lnTo>
                <a:lnTo>
                  <a:pt x="1803601" y="1549399"/>
                </a:lnTo>
                <a:lnTo>
                  <a:pt x="1805904" y="1562099"/>
                </a:lnTo>
                <a:lnTo>
                  <a:pt x="1808576" y="1562099"/>
                </a:lnTo>
                <a:lnTo>
                  <a:pt x="1812238" y="1574799"/>
                </a:lnTo>
                <a:lnTo>
                  <a:pt x="1816284" y="1587499"/>
                </a:lnTo>
                <a:lnTo>
                  <a:pt x="1820565" y="1587499"/>
                </a:lnTo>
                <a:lnTo>
                  <a:pt x="1824936" y="1600199"/>
                </a:lnTo>
                <a:lnTo>
                  <a:pt x="1835684" y="1625599"/>
                </a:lnTo>
                <a:lnTo>
                  <a:pt x="1845681" y="1650999"/>
                </a:lnTo>
                <a:lnTo>
                  <a:pt x="1854114" y="1663699"/>
                </a:lnTo>
                <a:lnTo>
                  <a:pt x="1860173" y="1689099"/>
                </a:lnTo>
                <a:lnTo>
                  <a:pt x="1860330" y="1701799"/>
                </a:lnTo>
                <a:lnTo>
                  <a:pt x="1861965" y="1727199"/>
                </a:lnTo>
                <a:lnTo>
                  <a:pt x="1853141" y="1777999"/>
                </a:lnTo>
                <a:lnTo>
                  <a:pt x="1829864" y="1828799"/>
                </a:lnTo>
                <a:lnTo>
                  <a:pt x="1813433" y="1841499"/>
                </a:lnTo>
                <a:lnTo>
                  <a:pt x="1794140" y="1866899"/>
                </a:lnTo>
                <a:lnTo>
                  <a:pt x="1373598" y="1866899"/>
                </a:lnTo>
                <a:lnTo>
                  <a:pt x="1344120" y="1879599"/>
                </a:lnTo>
                <a:lnTo>
                  <a:pt x="1312739" y="1892299"/>
                </a:lnTo>
                <a:lnTo>
                  <a:pt x="1291286" y="1892299"/>
                </a:lnTo>
                <a:lnTo>
                  <a:pt x="1279623" y="1904999"/>
                </a:lnTo>
                <a:lnTo>
                  <a:pt x="1254693" y="1904999"/>
                </a:lnTo>
                <a:lnTo>
                  <a:pt x="1242894" y="1917699"/>
                </a:lnTo>
                <a:lnTo>
                  <a:pt x="1191612" y="1917699"/>
                </a:lnTo>
                <a:lnTo>
                  <a:pt x="1180637" y="1930399"/>
                </a:lnTo>
                <a:close/>
              </a:path>
              <a:path w="1877694" h="1930400">
                <a:moveTo>
                  <a:pt x="130829" y="1574799"/>
                </a:moveTo>
                <a:lnTo>
                  <a:pt x="41529" y="1574799"/>
                </a:lnTo>
                <a:lnTo>
                  <a:pt x="43680" y="1562099"/>
                </a:lnTo>
                <a:lnTo>
                  <a:pt x="132925" y="1562099"/>
                </a:lnTo>
                <a:lnTo>
                  <a:pt x="130829" y="1574799"/>
                </a:lnTo>
                <a:close/>
              </a:path>
              <a:path w="1877694" h="1930400">
                <a:moveTo>
                  <a:pt x="799309" y="1866899"/>
                </a:moveTo>
                <a:lnTo>
                  <a:pt x="107343" y="1866899"/>
                </a:lnTo>
                <a:lnTo>
                  <a:pt x="97799" y="1854199"/>
                </a:lnTo>
                <a:lnTo>
                  <a:pt x="74485" y="1816099"/>
                </a:lnTo>
                <a:lnTo>
                  <a:pt x="51653" y="1765299"/>
                </a:lnTo>
                <a:lnTo>
                  <a:pt x="37628" y="1714499"/>
                </a:lnTo>
                <a:lnTo>
                  <a:pt x="32476" y="1663699"/>
                </a:lnTo>
                <a:lnTo>
                  <a:pt x="33290" y="1638299"/>
                </a:lnTo>
                <a:lnTo>
                  <a:pt x="36257" y="1600199"/>
                </a:lnTo>
                <a:lnTo>
                  <a:pt x="41214" y="1574799"/>
                </a:lnTo>
                <a:lnTo>
                  <a:pt x="128776" y="1574799"/>
                </a:lnTo>
                <a:lnTo>
                  <a:pt x="124745" y="1600199"/>
                </a:lnTo>
                <a:lnTo>
                  <a:pt x="120896" y="1612899"/>
                </a:lnTo>
                <a:lnTo>
                  <a:pt x="118610" y="1638299"/>
                </a:lnTo>
                <a:lnTo>
                  <a:pt x="117976" y="1663699"/>
                </a:lnTo>
                <a:lnTo>
                  <a:pt x="119082" y="1676399"/>
                </a:lnTo>
                <a:lnTo>
                  <a:pt x="121724" y="1701799"/>
                </a:lnTo>
                <a:lnTo>
                  <a:pt x="125945" y="1714499"/>
                </a:lnTo>
                <a:lnTo>
                  <a:pt x="131846" y="1739899"/>
                </a:lnTo>
                <a:lnTo>
                  <a:pt x="139532" y="1752599"/>
                </a:lnTo>
                <a:lnTo>
                  <a:pt x="140004" y="1752599"/>
                </a:lnTo>
                <a:lnTo>
                  <a:pt x="143959" y="1765299"/>
                </a:lnTo>
                <a:lnTo>
                  <a:pt x="148282" y="1777999"/>
                </a:lnTo>
                <a:lnTo>
                  <a:pt x="152989" y="1777999"/>
                </a:lnTo>
                <a:lnTo>
                  <a:pt x="158095" y="1790699"/>
                </a:lnTo>
                <a:lnTo>
                  <a:pt x="163020" y="1790699"/>
                </a:lnTo>
                <a:lnTo>
                  <a:pt x="168359" y="1803399"/>
                </a:lnTo>
                <a:lnTo>
                  <a:pt x="174111" y="1803399"/>
                </a:lnTo>
                <a:lnTo>
                  <a:pt x="180275" y="1816099"/>
                </a:lnTo>
                <a:lnTo>
                  <a:pt x="189298" y="1816099"/>
                </a:lnTo>
                <a:lnTo>
                  <a:pt x="198621" y="1828799"/>
                </a:lnTo>
                <a:lnTo>
                  <a:pt x="228544" y="1828799"/>
                </a:lnTo>
                <a:lnTo>
                  <a:pt x="238833" y="1841499"/>
                </a:lnTo>
                <a:lnTo>
                  <a:pt x="840499" y="1841499"/>
                </a:lnTo>
                <a:lnTo>
                  <a:pt x="826160" y="1854199"/>
                </a:lnTo>
                <a:lnTo>
                  <a:pt x="812498" y="1854199"/>
                </a:lnTo>
                <a:lnTo>
                  <a:pt x="799309" y="1866899"/>
                </a:lnTo>
                <a:close/>
              </a:path>
              <a:path w="1877694" h="1930400">
                <a:moveTo>
                  <a:pt x="1111807" y="1841499"/>
                </a:moveTo>
                <a:lnTo>
                  <a:pt x="285298" y="1841499"/>
                </a:lnTo>
                <a:lnTo>
                  <a:pt x="298249" y="1828799"/>
                </a:lnTo>
                <a:lnTo>
                  <a:pt x="681526" y="1828799"/>
                </a:lnTo>
                <a:lnTo>
                  <a:pt x="703503" y="1816099"/>
                </a:lnTo>
                <a:lnTo>
                  <a:pt x="723385" y="1803399"/>
                </a:lnTo>
                <a:lnTo>
                  <a:pt x="742338" y="1790699"/>
                </a:lnTo>
                <a:lnTo>
                  <a:pt x="759030" y="1790699"/>
                </a:lnTo>
                <a:lnTo>
                  <a:pt x="776651" y="1777999"/>
                </a:lnTo>
                <a:lnTo>
                  <a:pt x="796071" y="1765299"/>
                </a:lnTo>
                <a:lnTo>
                  <a:pt x="820521" y="1765299"/>
                </a:lnTo>
                <a:lnTo>
                  <a:pt x="880969" y="1752599"/>
                </a:lnTo>
                <a:lnTo>
                  <a:pt x="933881" y="1765299"/>
                </a:lnTo>
                <a:lnTo>
                  <a:pt x="981631" y="1777999"/>
                </a:lnTo>
                <a:lnTo>
                  <a:pt x="1026595" y="1803399"/>
                </a:lnTo>
                <a:lnTo>
                  <a:pt x="1111807" y="1841499"/>
                </a:lnTo>
                <a:close/>
              </a:path>
              <a:path w="1877694" h="1930400">
                <a:moveTo>
                  <a:pt x="626350" y="1828799"/>
                </a:moveTo>
                <a:lnTo>
                  <a:pt x="346705" y="1828799"/>
                </a:lnTo>
                <a:lnTo>
                  <a:pt x="358348" y="1816099"/>
                </a:lnTo>
                <a:lnTo>
                  <a:pt x="438440" y="1790699"/>
                </a:lnTo>
                <a:lnTo>
                  <a:pt x="494308" y="1777999"/>
                </a:lnTo>
                <a:lnTo>
                  <a:pt x="532500" y="1777999"/>
                </a:lnTo>
                <a:lnTo>
                  <a:pt x="559562" y="1790699"/>
                </a:lnTo>
                <a:lnTo>
                  <a:pt x="582041" y="1803399"/>
                </a:lnTo>
                <a:lnTo>
                  <a:pt x="592308" y="1816099"/>
                </a:lnTo>
                <a:lnTo>
                  <a:pt x="606129" y="1816099"/>
                </a:lnTo>
                <a:lnTo>
                  <a:pt x="626350" y="1828799"/>
                </a:lnTo>
                <a:close/>
              </a:path>
              <a:path w="1877694" h="1930400">
                <a:moveTo>
                  <a:pt x="1525353" y="1828799"/>
                </a:moveTo>
                <a:lnTo>
                  <a:pt x="1234714" y="1828799"/>
                </a:lnTo>
                <a:lnTo>
                  <a:pt x="1249299" y="1816099"/>
                </a:lnTo>
                <a:lnTo>
                  <a:pt x="1271332" y="1816099"/>
                </a:lnTo>
                <a:lnTo>
                  <a:pt x="1281906" y="1803399"/>
                </a:lnTo>
                <a:lnTo>
                  <a:pt x="1326914" y="1790699"/>
                </a:lnTo>
                <a:lnTo>
                  <a:pt x="1370373" y="1777999"/>
                </a:lnTo>
                <a:lnTo>
                  <a:pt x="1416869" y="1777999"/>
                </a:lnTo>
                <a:lnTo>
                  <a:pt x="1470991" y="1803399"/>
                </a:lnTo>
                <a:lnTo>
                  <a:pt x="1489315" y="1803399"/>
                </a:lnTo>
                <a:lnTo>
                  <a:pt x="1525353" y="1828799"/>
                </a:lnTo>
                <a:close/>
              </a:path>
              <a:path w="1877694" h="1930400">
                <a:moveTo>
                  <a:pt x="1597733" y="1841499"/>
                </a:moveTo>
                <a:lnTo>
                  <a:pt x="1192594" y="1841499"/>
                </a:lnTo>
                <a:lnTo>
                  <a:pt x="1201241" y="1828799"/>
                </a:lnTo>
                <a:lnTo>
                  <a:pt x="1579652" y="1828799"/>
                </a:lnTo>
                <a:lnTo>
                  <a:pt x="1597733" y="1841499"/>
                </a:lnTo>
                <a:close/>
              </a:path>
              <a:path w="1877694" h="1930400">
                <a:moveTo>
                  <a:pt x="389024" y="1904999"/>
                </a:moveTo>
                <a:lnTo>
                  <a:pt x="158999" y="1904999"/>
                </a:lnTo>
                <a:lnTo>
                  <a:pt x="143534" y="1892299"/>
                </a:lnTo>
                <a:lnTo>
                  <a:pt x="128835" y="1879599"/>
                </a:lnTo>
                <a:lnTo>
                  <a:pt x="117683" y="1866899"/>
                </a:lnTo>
                <a:lnTo>
                  <a:pt x="496859" y="1866899"/>
                </a:lnTo>
                <a:lnTo>
                  <a:pt x="456996" y="1879599"/>
                </a:lnTo>
                <a:lnTo>
                  <a:pt x="389024" y="1904999"/>
                </a:lnTo>
                <a:close/>
              </a:path>
              <a:path w="1877694" h="1930400">
                <a:moveTo>
                  <a:pt x="659437" y="1917699"/>
                </a:moveTo>
                <a:lnTo>
                  <a:pt x="610409" y="1904999"/>
                </a:lnTo>
                <a:lnTo>
                  <a:pt x="575612" y="1904999"/>
                </a:lnTo>
                <a:lnTo>
                  <a:pt x="550754" y="1892299"/>
                </a:lnTo>
                <a:lnTo>
                  <a:pt x="531546" y="1879599"/>
                </a:lnTo>
                <a:lnTo>
                  <a:pt x="518435" y="1866899"/>
                </a:lnTo>
                <a:lnTo>
                  <a:pt x="786385" y="1866899"/>
                </a:lnTo>
                <a:lnTo>
                  <a:pt x="760289" y="1879599"/>
                </a:lnTo>
                <a:lnTo>
                  <a:pt x="732055" y="1892299"/>
                </a:lnTo>
                <a:lnTo>
                  <a:pt x="699249" y="1904999"/>
                </a:lnTo>
                <a:lnTo>
                  <a:pt x="659437" y="1917699"/>
                </a:lnTo>
                <a:close/>
              </a:path>
              <a:path w="1877694" h="1930400">
                <a:moveTo>
                  <a:pt x="1735132" y="1904999"/>
                </a:moveTo>
                <a:lnTo>
                  <a:pt x="1501426" y="1904999"/>
                </a:lnTo>
                <a:lnTo>
                  <a:pt x="1479486" y="1892299"/>
                </a:lnTo>
                <a:lnTo>
                  <a:pt x="1457901" y="1892299"/>
                </a:lnTo>
                <a:lnTo>
                  <a:pt x="1436698" y="1879599"/>
                </a:lnTo>
                <a:lnTo>
                  <a:pt x="1403637" y="1866899"/>
                </a:lnTo>
                <a:lnTo>
                  <a:pt x="1794140" y="1866899"/>
                </a:lnTo>
                <a:lnTo>
                  <a:pt x="1772237" y="1879599"/>
                </a:lnTo>
                <a:lnTo>
                  <a:pt x="1754031" y="1892299"/>
                </a:lnTo>
                <a:lnTo>
                  <a:pt x="1735132" y="1904999"/>
                </a:lnTo>
                <a:close/>
              </a:path>
              <a:path w="1877694" h="1930400">
                <a:moveTo>
                  <a:pt x="342573" y="1917699"/>
                </a:moveTo>
                <a:lnTo>
                  <a:pt x="191759" y="1917699"/>
                </a:lnTo>
                <a:lnTo>
                  <a:pt x="175113" y="1904999"/>
                </a:lnTo>
                <a:lnTo>
                  <a:pt x="357994" y="1904999"/>
                </a:lnTo>
                <a:lnTo>
                  <a:pt x="342573" y="1917699"/>
                </a:lnTo>
                <a:close/>
              </a:path>
              <a:path w="1877694" h="1930400">
                <a:moveTo>
                  <a:pt x="1695786" y="1917699"/>
                </a:moveTo>
                <a:lnTo>
                  <a:pt x="1547045" y="1917699"/>
                </a:lnTo>
                <a:lnTo>
                  <a:pt x="1523690" y="1904999"/>
                </a:lnTo>
                <a:lnTo>
                  <a:pt x="1715673" y="1904999"/>
                </a:lnTo>
                <a:lnTo>
                  <a:pt x="1695786" y="1917699"/>
                </a:lnTo>
                <a:close/>
              </a:path>
            </a:pathLst>
          </a:custGeom>
          <a:solidFill>
            <a:srgbClr val="1A7C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829943" y="2542654"/>
            <a:ext cx="969644" cy="147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00"/>
              </a:spcBef>
            </a:pPr>
            <a:r>
              <a:rPr sz="4800" spc="-50" dirty="0">
                <a:solidFill>
                  <a:srgbClr val="2A4A81"/>
                </a:solidFill>
                <a:latin typeface="Arial Black"/>
                <a:cs typeface="Arial Black"/>
              </a:rPr>
              <a:t>1</a:t>
            </a:r>
            <a:endParaRPr sz="4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2260"/>
              </a:spcBef>
            </a:pPr>
            <a:r>
              <a:rPr sz="2800" spc="-135" dirty="0">
                <a:solidFill>
                  <a:srgbClr val="2A4A81"/>
                </a:solidFill>
                <a:latin typeface="Arial Black"/>
                <a:cs typeface="Arial Black"/>
              </a:rPr>
              <a:t>STEP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65220" y="4287892"/>
            <a:ext cx="2219960" cy="176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spc="40" dirty="0">
                <a:solidFill>
                  <a:srgbClr val="2A4A81"/>
                </a:solidFill>
                <a:latin typeface="Trebuchet MS"/>
                <a:cs typeface="Trebuchet MS"/>
              </a:rPr>
              <a:t>Introduction</a:t>
            </a:r>
            <a:endParaRPr sz="3000">
              <a:latin typeface="Trebuchet MS"/>
              <a:cs typeface="Trebuchet MS"/>
            </a:endParaRPr>
          </a:p>
          <a:p>
            <a:pPr marL="225425" marR="217804" algn="ctr">
              <a:lnSpc>
                <a:spcPct val="114599"/>
              </a:lnSpc>
              <a:spcBef>
                <a:spcPts val="1805"/>
              </a:spcBef>
            </a:pPr>
            <a:r>
              <a:rPr sz="3000" spc="50" dirty="0">
                <a:solidFill>
                  <a:srgbClr val="2A4A81"/>
                </a:solidFill>
                <a:latin typeface="Tahoma"/>
                <a:cs typeface="Tahoma"/>
              </a:rPr>
              <a:t>Aims</a:t>
            </a:r>
            <a:r>
              <a:rPr sz="3000" spc="-130" dirty="0">
                <a:solidFill>
                  <a:srgbClr val="2A4A81"/>
                </a:solidFill>
                <a:latin typeface="Tahoma"/>
                <a:cs typeface="Tahoma"/>
              </a:rPr>
              <a:t> </a:t>
            </a:r>
            <a:r>
              <a:rPr sz="3000" spc="-25" dirty="0">
                <a:solidFill>
                  <a:srgbClr val="2A4A81"/>
                </a:solidFill>
                <a:latin typeface="Tahoma"/>
                <a:cs typeface="Tahoma"/>
              </a:rPr>
              <a:t>and </a:t>
            </a:r>
            <a:r>
              <a:rPr sz="3000" spc="-10" dirty="0">
                <a:solidFill>
                  <a:srgbClr val="2A4A81"/>
                </a:solidFill>
                <a:latin typeface="Tahoma"/>
                <a:cs typeface="Tahoma"/>
              </a:rPr>
              <a:t>Objectives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088347" y="2375672"/>
            <a:ext cx="1877695" cy="1930400"/>
          </a:xfrm>
          <a:custGeom>
            <a:avLst/>
            <a:gdLst/>
            <a:ahLst/>
            <a:cxnLst/>
            <a:rect l="l" t="t" r="r" b="b"/>
            <a:pathLst>
              <a:path w="1877695" h="1930400">
                <a:moveTo>
                  <a:pt x="353786" y="12699"/>
                </a:moveTo>
                <a:lnTo>
                  <a:pt x="181691" y="12699"/>
                </a:lnTo>
                <a:lnTo>
                  <a:pt x="200578" y="0"/>
                </a:lnTo>
                <a:lnTo>
                  <a:pt x="330431" y="0"/>
                </a:lnTo>
                <a:lnTo>
                  <a:pt x="353786" y="12699"/>
                </a:lnTo>
                <a:close/>
              </a:path>
              <a:path w="1877695" h="1930400">
                <a:moveTo>
                  <a:pt x="829369" y="63499"/>
                </a:moveTo>
                <a:lnTo>
                  <a:pt x="502342" y="63499"/>
                </a:lnTo>
                <a:lnTo>
                  <a:pt x="513769" y="50799"/>
                </a:lnTo>
                <a:lnTo>
                  <a:pt x="522566" y="50799"/>
                </a:lnTo>
                <a:lnTo>
                  <a:pt x="532587" y="38099"/>
                </a:lnTo>
                <a:lnTo>
                  <a:pt x="544053" y="25399"/>
                </a:lnTo>
                <a:lnTo>
                  <a:pt x="557186" y="25399"/>
                </a:lnTo>
                <a:lnTo>
                  <a:pt x="569129" y="12699"/>
                </a:lnTo>
                <a:lnTo>
                  <a:pt x="595080" y="12699"/>
                </a:lnTo>
                <a:lnTo>
                  <a:pt x="609413" y="0"/>
                </a:lnTo>
                <a:lnTo>
                  <a:pt x="715807" y="0"/>
                </a:lnTo>
                <a:lnTo>
                  <a:pt x="748473" y="12699"/>
                </a:lnTo>
                <a:lnTo>
                  <a:pt x="776656" y="25399"/>
                </a:lnTo>
                <a:lnTo>
                  <a:pt x="802745" y="38099"/>
                </a:lnTo>
                <a:lnTo>
                  <a:pt x="815836" y="50799"/>
                </a:lnTo>
                <a:lnTo>
                  <a:pt x="829369" y="63499"/>
                </a:lnTo>
                <a:close/>
              </a:path>
              <a:path w="1877695" h="1930400">
                <a:moveTo>
                  <a:pt x="1779048" y="76199"/>
                </a:moveTo>
                <a:lnTo>
                  <a:pt x="898184" y="76199"/>
                </a:lnTo>
                <a:lnTo>
                  <a:pt x="934668" y="63499"/>
                </a:lnTo>
                <a:lnTo>
                  <a:pt x="969293" y="50799"/>
                </a:lnTo>
                <a:lnTo>
                  <a:pt x="1002841" y="38099"/>
                </a:lnTo>
                <a:lnTo>
                  <a:pt x="1039538" y="25399"/>
                </a:lnTo>
                <a:lnTo>
                  <a:pt x="1077563" y="0"/>
                </a:lnTo>
                <a:lnTo>
                  <a:pt x="1228264" y="0"/>
                </a:lnTo>
                <a:lnTo>
                  <a:pt x="1243344" y="12699"/>
                </a:lnTo>
                <a:lnTo>
                  <a:pt x="1272795" y="12699"/>
                </a:lnTo>
                <a:lnTo>
                  <a:pt x="1287255" y="25399"/>
                </a:lnTo>
                <a:lnTo>
                  <a:pt x="1302531" y="25399"/>
                </a:lnTo>
                <a:lnTo>
                  <a:pt x="1315787" y="38099"/>
                </a:lnTo>
                <a:lnTo>
                  <a:pt x="1337594" y="38099"/>
                </a:lnTo>
                <a:lnTo>
                  <a:pt x="1354853" y="50799"/>
                </a:lnTo>
                <a:lnTo>
                  <a:pt x="1378341" y="50799"/>
                </a:lnTo>
                <a:lnTo>
                  <a:pt x="1386045" y="63499"/>
                </a:lnTo>
                <a:lnTo>
                  <a:pt x="1769504" y="63499"/>
                </a:lnTo>
                <a:lnTo>
                  <a:pt x="1779048" y="76199"/>
                </a:lnTo>
                <a:close/>
              </a:path>
              <a:path w="1877695" h="1930400">
                <a:moveTo>
                  <a:pt x="1685088" y="12699"/>
                </a:moveTo>
                <a:lnTo>
                  <a:pt x="1534273" y="12699"/>
                </a:lnTo>
                <a:lnTo>
                  <a:pt x="1549960" y="0"/>
                </a:lnTo>
                <a:lnTo>
                  <a:pt x="1667998" y="0"/>
                </a:lnTo>
                <a:lnTo>
                  <a:pt x="1685088" y="12699"/>
                </a:lnTo>
                <a:close/>
              </a:path>
              <a:path w="1877695" h="1930400">
                <a:moveTo>
                  <a:pt x="135169" y="1562099"/>
                </a:moveTo>
                <a:lnTo>
                  <a:pt x="46111" y="1562099"/>
                </a:lnTo>
                <a:lnTo>
                  <a:pt x="48807" y="1549399"/>
                </a:lnTo>
                <a:lnTo>
                  <a:pt x="51754" y="1536699"/>
                </a:lnTo>
                <a:lnTo>
                  <a:pt x="54974" y="1536699"/>
                </a:lnTo>
                <a:lnTo>
                  <a:pt x="58282" y="1523999"/>
                </a:lnTo>
                <a:lnTo>
                  <a:pt x="61709" y="1511299"/>
                </a:lnTo>
                <a:lnTo>
                  <a:pt x="65283" y="1498599"/>
                </a:lnTo>
                <a:lnTo>
                  <a:pt x="71280" y="1498599"/>
                </a:lnTo>
                <a:lnTo>
                  <a:pt x="75940" y="1485899"/>
                </a:lnTo>
                <a:lnTo>
                  <a:pt x="80188" y="1473199"/>
                </a:lnTo>
                <a:lnTo>
                  <a:pt x="83845" y="1460499"/>
                </a:lnTo>
                <a:lnTo>
                  <a:pt x="86541" y="1460499"/>
                </a:lnTo>
                <a:lnTo>
                  <a:pt x="88663" y="1447799"/>
                </a:lnTo>
                <a:lnTo>
                  <a:pt x="90105" y="1447799"/>
                </a:lnTo>
                <a:lnTo>
                  <a:pt x="90767" y="1435099"/>
                </a:lnTo>
                <a:lnTo>
                  <a:pt x="88876" y="1409699"/>
                </a:lnTo>
                <a:lnTo>
                  <a:pt x="81544" y="1384299"/>
                </a:lnTo>
                <a:lnTo>
                  <a:pt x="70525" y="1371599"/>
                </a:lnTo>
                <a:lnTo>
                  <a:pt x="57574" y="1346199"/>
                </a:lnTo>
                <a:lnTo>
                  <a:pt x="37601" y="1320799"/>
                </a:lnTo>
                <a:lnTo>
                  <a:pt x="20371" y="1282699"/>
                </a:lnTo>
                <a:lnTo>
                  <a:pt x="9040" y="1244599"/>
                </a:lnTo>
                <a:lnTo>
                  <a:pt x="6764" y="1193799"/>
                </a:lnTo>
                <a:lnTo>
                  <a:pt x="12043" y="1155699"/>
                </a:lnTo>
                <a:lnTo>
                  <a:pt x="22337" y="1117599"/>
                </a:lnTo>
                <a:lnTo>
                  <a:pt x="36053" y="1092199"/>
                </a:lnTo>
                <a:lnTo>
                  <a:pt x="59349" y="1054099"/>
                </a:lnTo>
                <a:lnTo>
                  <a:pt x="66777" y="1041399"/>
                </a:lnTo>
                <a:lnTo>
                  <a:pt x="73497" y="1028699"/>
                </a:lnTo>
                <a:lnTo>
                  <a:pt x="79126" y="1015999"/>
                </a:lnTo>
                <a:lnTo>
                  <a:pt x="83022" y="965199"/>
                </a:lnTo>
                <a:lnTo>
                  <a:pt x="76314" y="939799"/>
                </a:lnTo>
                <a:lnTo>
                  <a:pt x="62557" y="901699"/>
                </a:lnTo>
                <a:lnTo>
                  <a:pt x="26700" y="825499"/>
                </a:lnTo>
                <a:lnTo>
                  <a:pt x="11031" y="787399"/>
                </a:lnTo>
                <a:lnTo>
                  <a:pt x="1172" y="749299"/>
                </a:lnTo>
                <a:lnTo>
                  <a:pt x="0" y="698499"/>
                </a:lnTo>
                <a:lnTo>
                  <a:pt x="6100" y="660399"/>
                </a:lnTo>
                <a:lnTo>
                  <a:pt x="16006" y="622299"/>
                </a:lnTo>
                <a:lnTo>
                  <a:pt x="28448" y="584199"/>
                </a:lnTo>
                <a:lnTo>
                  <a:pt x="42158" y="546099"/>
                </a:lnTo>
                <a:lnTo>
                  <a:pt x="51007" y="520699"/>
                </a:lnTo>
                <a:lnTo>
                  <a:pt x="55077" y="507999"/>
                </a:lnTo>
                <a:lnTo>
                  <a:pt x="58676" y="495299"/>
                </a:lnTo>
                <a:lnTo>
                  <a:pt x="61534" y="495299"/>
                </a:lnTo>
                <a:lnTo>
                  <a:pt x="64240" y="482599"/>
                </a:lnTo>
                <a:lnTo>
                  <a:pt x="66681" y="469899"/>
                </a:lnTo>
                <a:lnTo>
                  <a:pt x="68901" y="457199"/>
                </a:lnTo>
                <a:lnTo>
                  <a:pt x="70904" y="457199"/>
                </a:lnTo>
                <a:lnTo>
                  <a:pt x="72892" y="444499"/>
                </a:lnTo>
                <a:lnTo>
                  <a:pt x="74851" y="431799"/>
                </a:lnTo>
                <a:lnTo>
                  <a:pt x="76766" y="419099"/>
                </a:lnTo>
                <a:lnTo>
                  <a:pt x="77968" y="419099"/>
                </a:lnTo>
                <a:lnTo>
                  <a:pt x="78319" y="406399"/>
                </a:lnTo>
                <a:lnTo>
                  <a:pt x="78052" y="393699"/>
                </a:lnTo>
                <a:lnTo>
                  <a:pt x="77238" y="393699"/>
                </a:lnTo>
                <a:lnTo>
                  <a:pt x="75893" y="380999"/>
                </a:lnTo>
                <a:lnTo>
                  <a:pt x="74033" y="368299"/>
                </a:lnTo>
                <a:lnTo>
                  <a:pt x="71730" y="368299"/>
                </a:lnTo>
                <a:lnTo>
                  <a:pt x="69058" y="355599"/>
                </a:lnTo>
                <a:lnTo>
                  <a:pt x="65396" y="342899"/>
                </a:lnTo>
                <a:lnTo>
                  <a:pt x="61350" y="342899"/>
                </a:lnTo>
                <a:lnTo>
                  <a:pt x="57068" y="330199"/>
                </a:lnTo>
                <a:lnTo>
                  <a:pt x="52698" y="317499"/>
                </a:lnTo>
                <a:lnTo>
                  <a:pt x="41949" y="292099"/>
                </a:lnTo>
                <a:lnTo>
                  <a:pt x="31953" y="279399"/>
                </a:lnTo>
                <a:lnTo>
                  <a:pt x="23520" y="253999"/>
                </a:lnTo>
                <a:lnTo>
                  <a:pt x="17461" y="228599"/>
                </a:lnTo>
                <a:lnTo>
                  <a:pt x="17303" y="228599"/>
                </a:lnTo>
                <a:lnTo>
                  <a:pt x="15669" y="190499"/>
                </a:lnTo>
                <a:lnTo>
                  <a:pt x="24493" y="139699"/>
                </a:lnTo>
                <a:lnTo>
                  <a:pt x="47770" y="88899"/>
                </a:lnTo>
                <a:lnTo>
                  <a:pt x="64201" y="76199"/>
                </a:lnTo>
                <a:lnTo>
                  <a:pt x="83493" y="50799"/>
                </a:lnTo>
                <a:lnTo>
                  <a:pt x="105396" y="38099"/>
                </a:lnTo>
                <a:lnTo>
                  <a:pt x="123511" y="25399"/>
                </a:lnTo>
                <a:lnTo>
                  <a:pt x="142364" y="25399"/>
                </a:lnTo>
                <a:lnTo>
                  <a:pt x="161806" y="12699"/>
                </a:lnTo>
                <a:lnTo>
                  <a:pt x="376050" y="12699"/>
                </a:lnTo>
                <a:lnTo>
                  <a:pt x="419576" y="38099"/>
                </a:lnTo>
                <a:lnTo>
                  <a:pt x="440778" y="38099"/>
                </a:lnTo>
                <a:lnTo>
                  <a:pt x="471760" y="50799"/>
                </a:lnTo>
                <a:lnTo>
                  <a:pt x="490310" y="63499"/>
                </a:lnTo>
                <a:lnTo>
                  <a:pt x="843669" y="63499"/>
                </a:lnTo>
                <a:lnTo>
                  <a:pt x="859061" y="76199"/>
                </a:lnTo>
                <a:lnTo>
                  <a:pt x="1126775" y="76199"/>
                </a:lnTo>
                <a:lnTo>
                  <a:pt x="1098209" y="88899"/>
                </a:lnTo>
                <a:lnTo>
                  <a:pt x="200410" y="88899"/>
                </a:lnTo>
                <a:lnTo>
                  <a:pt x="187272" y="101599"/>
                </a:lnTo>
                <a:lnTo>
                  <a:pt x="162472" y="101599"/>
                </a:lnTo>
                <a:lnTo>
                  <a:pt x="151015" y="114299"/>
                </a:lnTo>
                <a:lnTo>
                  <a:pt x="150229" y="114299"/>
                </a:lnTo>
                <a:lnTo>
                  <a:pt x="138155" y="126999"/>
                </a:lnTo>
                <a:lnTo>
                  <a:pt x="127498" y="126999"/>
                </a:lnTo>
                <a:lnTo>
                  <a:pt x="118374" y="139699"/>
                </a:lnTo>
                <a:lnTo>
                  <a:pt x="110902" y="152399"/>
                </a:lnTo>
                <a:lnTo>
                  <a:pt x="105620" y="165099"/>
                </a:lnTo>
                <a:lnTo>
                  <a:pt x="102151" y="177799"/>
                </a:lnTo>
                <a:lnTo>
                  <a:pt x="100659" y="203199"/>
                </a:lnTo>
                <a:lnTo>
                  <a:pt x="101306" y="215899"/>
                </a:lnTo>
                <a:lnTo>
                  <a:pt x="105674" y="228599"/>
                </a:lnTo>
                <a:lnTo>
                  <a:pt x="112180" y="241299"/>
                </a:lnTo>
                <a:lnTo>
                  <a:pt x="120131" y="266699"/>
                </a:lnTo>
                <a:lnTo>
                  <a:pt x="133807" y="292099"/>
                </a:lnTo>
                <a:lnTo>
                  <a:pt x="138765" y="304799"/>
                </a:lnTo>
                <a:lnTo>
                  <a:pt x="143634" y="317499"/>
                </a:lnTo>
                <a:lnTo>
                  <a:pt x="148341" y="330199"/>
                </a:lnTo>
                <a:lnTo>
                  <a:pt x="149285" y="330199"/>
                </a:lnTo>
                <a:lnTo>
                  <a:pt x="159638" y="368299"/>
                </a:lnTo>
                <a:lnTo>
                  <a:pt x="163266" y="406399"/>
                </a:lnTo>
                <a:lnTo>
                  <a:pt x="162442" y="419099"/>
                </a:lnTo>
                <a:lnTo>
                  <a:pt x="160454" y="431799"/>
                </a:lnTo>
                <a:lnTo>
                  <a:pt x="160611" y="431799"/>
                </a:lnTo>
                <a:lnTo>
                  <a:pt x="154373" y="469899"/>
                </a:lnTo>
                <a:lnTo>
                  <a:pt x="146217" y="507999"/>
                </a:lnTo>
                <a:lnTo>
                  <a:pt x="143263" y="520699"/>
                </a:lnTo>
                <a:lnTo>
                  <a:pt x="139689" y="520699"/>
                </a:lnTo>
                <a:lnTo>
                  <a:pt x="135078" y="546099"/>
                </a:lnTo>
                <a:lnTo>
                  <a:pt x="130644" y="546099"/>
                </a:lnTo>
                <a:lnTo>
                  <a:pt x="126328" y="558799"/>
                </a:lnTo>
                <a:lnTo>
                  <a:pt x="122071" y="571499"/>
                </a:lnTo>
                <a:lnTo>
                  <a:pt x="109855" y="609599"/>
                </a:lnTo>
                <a:lnTo>
                  <a:pt x="98789" y="647699"/>
                </a:lnTo>
                <a:lnTo>
                  <a:pt x="90083" y="673099"/>
                </a:lnTo>
                <a:lnTo>
                  <a:pt x="84946" y="711199"/>
                </a:lnTo>
                <a:lnTo>
                  <a:pt x="86576" y="736599"/>
                </a:lnTo>
                <a:lnTo>
                  <a:pt x="94562" y="774699"/>
                </a:lnTo>
                <a:lnTo>
                  <a:pt x="106824" y="800099"/>
                </a:lnTo>
                <a:lnTo>
                  <a:pt x="121284" y="825499"/>
                </a:lnTo>
                <a:lnTo>
                  <a:pt x="143888" y="876299"/>
                </a:lnTo>
                <a:lnTo>
                  <a:pt x="161595" y="914399"/>
                </a:lnTo>
                <a:lnTo>
                  <a:pt x="169332" y="977899"/>
                </a:lnTo>
                <a:lnTo>
                  <a:pt x="162027" y="1028699"/>
                </a:lnTo>
                <a:lnTo>
                  <a:pt x="161398" y="1028699"/>
                </a:lnTo>
                <a:lnTo>
                  <a:pt x="153407" y="1054099"/>
                </a:lnTo>
                <a:lnTo>
                  <a:pt x="144310" y="1079499"/>
                </a:lnTo>
                <a:lnTo>
                  <a:pt x="134476" y="1092199"/>
                </a:lnTo>
                <a:lnTo>
                  <a:pt x="124273" y="1104899"/>
                </a:lnTo>
                <a:lnTo>
                  <a:pt x="112996" y="1130299"/>
                </a:lnTo>
                <a:lnTo>
                  <a:pt x="103076" y="1142999"/>
                </a:lnTo>
                <a:lnTo>
                  <a:pt x="95692" y="1168399"/>
                </a:lnTo>
                <a:lnTo>
                  <a:pt x="92025" y="1193799"/>
                </a:lnTo>
                <a:lnTo>
                  <a:pt x="93878" y="1231899"/>
                </a:lnTo>
                <a:lnTo>
                  <a:pt x="102014" y="1257299"/>
                </a:lnTo>
                <a:lnTo>
                  <a:pt x="114279" y="1282699"/>
                </a:lnTo>
                <a:lnTo>
                  <a:pt x="147407" y="1333499"/>
                </a:lnTo>
                <a:lnTo>
                  <a:pt x="163404" y="1358899"/>
                </a:lnTo>
                <a:lnTo>
                  <a:pt x="173914" y="1396999"/>
                </a:lnTo>
                <a:lnTo>
                  <a:pt x="176342" y="1435099"/>
                </a:lnTo>
                <a:lnTo>
                  <a:pt x="174929" y="1460499"/>
                </a:lnTo>
                <a:lnTo>
                  <a:pt x="163758" y="1498599"/>
                </a:lnTo>
                <a:lnTo>
                  <a:pt x="153965" y="1523999"/>
                </a:lnTo>
                <a:lnTo>
                  <a:pt x="148759" y="1523999"/>
                </a:lnTo>
                <a:lnTo>
                  <a:pt x="143465" y="1536699"/>
                </a:lnTo>
                <a:lnTo>
                  <a:pt x="140424" y="1549399"/>
                </a:lnTo>
                <a:lnTo>
                  <a:pt x="137664" y="1549399"/>
                </a:lnTo>
                <a:lnTo>
                  <a:pt x="135169" y="1562099"/>
                </a:lnTo>
                <a:close/>
              </a:path>
              <a:path w="1877695" h="1930400">
                <a:moveTo>
                  <a:pt x="1717848" y="25399"/>
                </a:moveTo>
                <a:lnTo>
                  <a:pt x="1488924" y="25399"/>
                </a:lnTo>
                <a:lnTo>
                  <a:pt x="1503726" y="12699"/>
                </a:lnTo>
                <a:lnTo>
                  <a:pt x="1701733" y="12699"/>
                </a:lnTo>
                <a:lnTo>
                  <a:pt x="1717848" y="25399"/>
                </a:lnTo>
                <a:close/>
              </a:path>
              <a:path w="1877695" h="1930400">
                <a:moveTo>
                  <a:pt x="1769504" y="63499"/>
                </a:moveTo>
                <a:lnTo>
                  <a:pt x="1386045" y="63499"/>
                </a:lnTo>
                <a:lnTo>
                  <a:pt x="1395866" y="50799"/>
                </a:lnTo>
                <a:lnTo>
                  <a:pt x="1428606" y="50799"/>
                </a:lnTo>
                <a:lnTo>
                  <a:pt x="1458608" y="38099"/>
                </a:lnTo>
                <a:lnTo>
                  <a:pt x="1474309" y="25399"/>
                </a:lnTo>
                <a:lnTo>
                  <a:pt x="1733313" y="25399"/>
                </a:lnTo>
                <a:lnTo>
                  <a:pt x="1748011" y="38099"/>
                </a:lnTo>
                <a:lnTo>
                  <a:pt x="1759163" y="50799"/>
                </a:lnTo>
                <a:lnTo>
                  <a:pt x="1769504" y="63499"/>
                </a:lnTo>
                <a:close/>
              </a:path>
              <a:path w="1877695" h="1930400">
                <a:moveTo>
                  <a:pt x="1835632" y="342899"/>
                </a:moveTo>
                <a:lnTo>
                  <a:pt x="1747913" y="342899"/>
                </a:lnTo>
                <a:lnTo>
                  <a:pt x="1749936" y="330199"/>
                </a:lnTo>
                <a:lnTo>
                  <a:pt x="1751944" y="330199"/>
                </a:lnTo>
                <a:lnTo>
                  <a:pt x="1755793" y="304799"/>
                </a:lnTo>
                <a:lnTo>
                  <a:pt x="1758079" y="279399"/>
                </a:lnTo>
                <a:lnTo>
                  <a:pt x="1758713" y="266699"/>
                </a:lnTo>
                <a:lnTo>
                  <a:pt x="1757607" y="241299"/>
                </a:lnTo>
                <a:lnTo>
                  <a:pt x="1754964" y="215899"/>
                </a:lnTo>
                <a:lnTo>
                  <a:pt x="1750744" y="203199"/>
                </a:lnTo>
                <a:lnTo>
                  <a:pt x="1744843" y="177799"/>
                </a:lnTo>
                <a:lnTo>
                  <a:pt x="1737157" y="165099"/>
                </a:lnTo>
                <a:lnTo>
                  <a:pt x="1736685" y="165099"/>
                </a:lnTo>
                <a:lnTo>
                  <a:pt x="1732730" y="152399"/>
                </a:lnTo>
                <a:lnTo>
                  <a:pt x="1728406" y="152399"/>
                </a:lnTo>
                <a:lnTo>
                  <a:pt x="1723699" y="139699"/>
                </a:lnTo>
                <a:lnTo>
                  <a:pt x="1718594" y="126999"/>
                </a:lnTo>
                <a:lnTo>
                  <a:pt x="1713668" y="126999"/>
                </a:lnTo>
                <a:lnTo>
                  <a:pt x="1708330" y="114299"/>
                </a:lnTo>
                <a:lnTo>
                  <a:pt x="1696256" y="114299"/>
                </a:lnTo>
                <a:lnTo>
                  <a:pt x="1687391" y="101599"/>
                </a:lnTo>
                <a:lnTo>
                  <a:pt x="1678068" y="101599"/>
                </a:lnTo>
                <a:lnTo>
                  <a:pt x="1668361" y="88899"/>
                </a:lnTo>
                <a:lnTo>
                  <a:pt x="1181012" y="88899"/>
                </a:lnTo>
                <a:lnTo>
                  <a:pt x="1168435" y="76199"/>
                </a:lnTo>
                <a:lnTo>
                  <a:pt x="1787811" y="76199"/>
                </a:lnTo>
                <a:lnTo>
                  <a:pt x="1808738" y="114299"/>
                </a:lnTo>
                <a:lnTo>
                  <a:pt x="1825194" y="152399"/>
                </a:lnTo>
                <a:lnTo>
                  <a:pt x="1839219" y="203199"/>
                </a:lnTo>
                <a:lnTo>
                  <a:pt x="1844370" y="253999"/>
                </a:lnTo>
                <a:lnTo>
                  <a:pt x="1843557" y="292099"/>
                </a:lnTo>
                <a:lnTo>
                  <a:pt x="1840590" y="317499"/>
                </a:lnTo>
                <a:lnTo>
                  <a:pt x="1835632" y="342899"/>
                </a:lnTo>
                <a:close/>
              </a:path>
              <a:path w="1877695" h="1930400">
                <a:moveTo>
                  <a:pt x="605634" y="101599"/>
                </a:moveTo>
                <a:lnTo>
                  <a:pt x="351021" y="101599"/>
                </a:lnTo>
                <a:lnTo>
                  <a:pt x="332707" y="88899"/>
                </a:lnTo>
                <a:lnTo>
                  <a:pt x="613207" y="88899"/>
                </a:lnTo>
                <a:lnTo>
                  <a:pt x="605634" y="101599"/>
                </a:lnTo>
                <a:close/>
              </a:path>
              <a:path w="1877695" h="1930400">
                <a:moveTo>
                  <a:pt x="895849" y="165099"/>
                </a:moveTo>
                <a:lnTo>
                  <a:pt x="835307" y="152399"/>
                </a:lnTo>
                <a:lnTo>
                  <a:pt x="833105" y="152399"/>
                </a:lnTo>
                <a:lnTo>
                  <a:pt x="811507" y="139699"/>
                </a:lnTo>
                <a:lnTo>
                  <a:pt x="792224" y="139699"/>
                </a:lnTo>
                <a:lnTo>
                  <a:pt x="774505" y="126999"/>
                </a:lnTo>
                <a:lnTo>
                  <a:pt x="757597" y="114299"/>
                </a:lnTo>
                <a:lnTo>
                  <a:pt x="738636" y="101599"/>
                </a:lnTo>
                <a:lnTo>
                  <a:pt x="718702" y="88899"/>
                </a:lnTo>
                <a:lnTo>
                  <a:pt x="1098209" y="88899"/>
                </a:lnTo>
                <a:lnTo>
                  <a:pt x="1041696" y="114299"/>
                </a:lnTo>
                <a:lnTo>
                  <a:pt x="996639" y="139699"/>
                </a:lnTo>
                <a:lnTo>
                  <a:pt x="948825" y="152399"/>
                </a:lnTo>
                <a:lnTo>
                  <a:pt x="895849" y="165099"/>
                </a:lnTo>
                <a:close/>
              </a:path>
              <a:path w="1877695" h="1930400">
                <a:moveTo>
                  <a:pt x="1529669" y="101599"/>
                </a:moveTo>
                <a:lnTo>
                  <a:pt x="1232315" y="101599"/>
                </a:lnTo>
                <a:lnTo>
                  <a:pt x="1219248" y="88899"/>
                </a:lnTo>
                <a:lnTo>
                  <a:pt x="1541445" y="88899"/>
                </a:lnTo>
                <a:lnTo>
                  <a:pt x="1529669" y="101599"/>
                </a:lnTo>
                <a:close/>
              </a:path>
              <a:path w="1877695" h="1930400">
                <a:moveTo>
                  <a:pt x="577184" y="114299"/>
                </a:moveTo>
                <a:lnTo>
                  <a:pt x="387059" y="114299"/>
                </a:lnTo>
                <a:lnTo>
                  <a:pt x="369143" y="101599"/>
                </a:lnTo>
                <a:lnTo>
                  <a:pt x="587003" y="101599"/>
                </a:lnTo>
                <a:lnTo>
                  <a:pt x="577184" y="114299"/>
                </a:lnTo>
                <a:close/>
              </a:path>
              <a:path w="1877695" h="1930400">
                <a:moveTo>
                  <a:pt x="1427888" y="139699"/>
                </a:moveTo>
                <a:lnTo>
                  <a:pt x="1350375" y="139699"/>
                </a:lnTo>
                <a:lnTo>
                  <a:pt x="1330681" y="126999"/>
                </a:lnTo>
                <a:lnTo>
                  <a:pt x="1306918" y="126999"/>
                </a:lnTo>
                <a:lnTo>
                  <a:pt x="1284423" y="114299"/>
                </a:lnTo>
                <a:lnTo>
                  <a:pt x="1271878" y="114299"/>
                </a:lnTo>
                <a:lnTo>
                  <a:pt x="1258624" y="101599"/>
                </a:lnTo>
                <a:lnTo>
                  <a:pt x="1518026" y="101599"/>
                </a:lnTo>
                <a:lnTo>
                  <a:pt x="1484834" y="114299"/>
                </a:lnTo>
                <a:lnTo>
                  <a:pt x="1453013" y="126999"/>
                </a:lnTo>
                <a:lnTo>
                  <a:pt x="1427888" y="139699"/>
                </a:lnTo>
                <a:close/>
              </a:path>
              <a:path w="1877695" h="1930400">
                <a:moveTo>
                  <a:pt x="500083" y="152399"/>
                </a:moveTo>
                <a:lnTo>
                  <a:pt x="462879" y="139699"/>
                </a:lnTo>
                <a:lnTo>
                  <a:pt x="405383" y="114299"/>
                </a:lnTo>
                <a:lnTo>
                  <a:pt x="568691" y="114299"/>
                </a:lnTo>
                <a:lnTo>
                  <a:pt x="561276" y="126999"/>
                </a:lnTo>
                <a:lnTo>
                  <a:pt x="528910" y="139699"/>
                </a:lnTo>
                <a:lnTo>
                  <a:pt x="500083" y="152399"/>
                </a:lnTo>
                <a:close/>
              </a:path>
              <a:path w="1877695" h="1930400">
                <a:moveTo>
                  <a:pt x="1830736" y="368299"/>
                </a:moveTo>
                <a:lnTo>
                  <a:pt x="1739025" y="368299"/>
                </a:lnTo>
                <a:lnTo>
                  <a:pt x="1741520" y="355599"/>
                </a:lnTo>
                <a:lnTo>
                  <a:pt x="1743764" y="355599"/>
                </a:lnTo>
                <a:lnTo>
                  <a:pt x="1745860" y="342899"/>
                </a:lnTo>
                <a:lnTo>
                  <a:pt x="1835318" y="342899"/>
                </a:lnTo>
                <a:lnTo>
                  <a:pt x="1833167" y="355599"/>
                </a:lnTo>
                <a:lnTo>
                  <a:pt x="1830736" y="368299"/>
                </a:lnTo>
                <a:close/>
              </a:path>
              <a:path w="1877695" h="1930400">
                <a:moveTo>
                  <a:pt x="1815834" y="1435099"/>
                </a:moveTo>
                <a:lnTo>
                  <a:pt x="1727168" y="1435099"/>
                </a:lnTo>
                <a:lnTo>
                  <a:pt x="1729999" y="1422399"/>
                </a:lnTo>
                <a:lnTo>
                  <a:pt x="1733067" y="1409699"/>
                </a:lnTo>
                <a:lnTo>
                  <a:pt x="1736685" y="1396999"/>
                </a:lnTo>
                <a:lnTo>
                  <a:pt x="1741296" y="1384299"/>
                </a:lnTo>
                <a:lnTo>
                  <a:pt x="1745730" y="1371599"/>
                </a:lnTo>
                <a:lnTo>
                  <a:pt x="1750046" y="1358899"/>
                </a:lnTo>
                <a:lnTo>
                  <a:pt x="1754303" y="1346199"/>
                </a:lnTo>
                <a:lnTo>
                  <a:pt x="1766519" y="1308099"/>
                </a:lnTo>
                <a:lnTo>
                  <a:pt x="1777585" y="1282699"/>
                </a:lnTo>
                <a:lnTo>
                  <a:pt x="1786291" y="1244599"/>
                </a:lnTo>
                <a:lnTo>
                  <a:pt x="1791428" y="1206499"/>
                </a:lnTo>
                <a:lnTo>
                  <a:pt x="1789980" y="1181099"/>
                </a:lnTo>
                <a:lnTo>
                  <a:pt x="1782088" y="1155699"/>
                </a:lnTo>
                <a:lnTo>
                  <a:pt x="1769860" y="1130299"/>
                </a:lnTo>
                <a:lnTo>
                  <a:pt x="1755405" y="1092199"/>
                </a:lnTo>
                <a:lnTo>
                  <a:pt x="1732801" y="1054099"/>
                </a:lnTo>
                <a:lnTo>
                  <a:pt x="1715094" y="1003299"/>
                </a:lnTo>
                <a:lnTo>
                  <a:pt x="1707357" y="952499"/>
                </a:lnTo>
                <a:lnTo>
                  <a:pt x="1714662" y="888999"/>
                </a:lnTo>
                <a:lnTo>
                  <a:pt x="1715291" y="888999"/>
                </a:lnTo>
                <a:lnTo>
                  <a:pt x="1723282" y="863599"/>
                </a:lnTo>
                <a:lnTo>
                  <a:pt x="1732378" y="850899"/>
                </a:lnTo>
                <a:lnTo>
                  <a:pt x="1742213" y="825499"/>
                </a:lnTo>
                <a:lnTo>
                  <a:pt x="1752416" y="812799"/>
                </a:lnTo>
                <a:lnTo>
                  <a:pt x="1763693" y="787399"/>
                </a:lnTo>
                <a:lnTo>
                  <a:pt x="1773613" y="774699"/>
                </a:lnTo>
                <a:lnTo>
                  <a:pt x="1780997" y="749299"/>
                </a:lnTo>
                <a:lnTo>
                  <a:pt x="1784664" y="723899"/>
                </a:lnTo>
                <a:lnTo>
                  <a:pt x="1782811" y="698499"/>
                </a:lnTo>
                <a:lnTo>
                  <a:pt x="1774675" y="660399"/>
                </a:lnTo>
                <a:lnTo>
                  <a:pt x="1762410" y="647699"/>
                </a:lnTo>
                <a:lnTo>
                  <a:pt x="1729282" y="596899"/>
                </a:lnTo>
                <a:lnTo>
                  <a:pt x="1713285" y="558799"/>
                </a:lnTo>
                <a:lnTo>
                  <a:pt x="1702775" y="520699"/>
                </a:lnTo>
                <a:lnTo>
                  <a:pt x="1700347" y="482599"/>
                </a:lnTo>
                <a:lnTo>
                  <a:pt x="1701760" y="469899"/>
                </a:lnTo>
                <a:lnTo>
                  <a:pt x="1704456" y="457199"/>
                </a:lnTo>
                <a:lnTo>
                  <a:pt x="1708244" y="431799"/>
                </a:lnTo>
                <a:lnTo>
                  <a:pt x="1712931" y="419099"/>
                </a:lnTo>
                <a:lnTo>
                  <a:pt x="1717695" y="406399"/>
                </a:lnTo>
                <a:lnTo>
                  <a:pt x="1722724" y="406399"/>
                </a:lnTo>
                <a:lnTo>
                  <a:pt x="1727930" y="393699"/>
                </a:lnTo>
                <a:lnTo>
                  <a:pt x="1733224" y="380999"/>
                </a:lnTo>
                <a:lnTo>
                  <a:pt x="1736265" y="368299"/>
                </a:lnTo>
                <a:lnTo>
                  <a:pt x="1828040" y="368299"/>
                </a:lnTo>
                <a:lnTo>
                  <a:pt x="1825093" y="380999"/>
                </a:lnTo>
                <a:lnTo>
                  <a:pt x="1821873" y="393699"/>
                </a:lnTo>
                <a:lnTo>
                  <a:pt x="1818565" y="393699"/>
                </a:lnTo>
                <a:lnTo>
                  <a:pt x="1815138" y="406399"/>
                </a:lnTo>
                <a:lnTo>
                  <a:pt x="1811564" y="419099"/>
                </a:lnTo>
                <a:lnTo>
                  <a:pt x="1810463" y="419099"/>
                </a:lnTo>
                <a:lnTo>
                  <a:pt x="1805567" y="431799"/>
                </a:lnTo>
                <a:lnTo>
                  <a:pt x="1800907" y="431799"/>
                </a:lnTo>
                <a:lnTo>
                  <a:pt x="1796659" y="444499"/>
                </a:lnTo>
                <a:lnTo>
                  <a:pt x="1793002" y="457199"/>
                </a:lnTo>
                <a:lnTo>
                  <a:pt x="1790306" y="457199"/>
                </a:lnTo>
                <a:lnTo>
                  <a:pt x="1788185" y="469899"/>
                </a:lnTo>
                <a:lnTo>
                  <a:pt x="1786742" y="482599"/>
                </a:lnTo>
                <a:lnTo>
                  <a:pt x="1786080" y="482599"/>
                </a:lnTo>
                <a:lnTo>
                  <a:pt x="1787971" y="507999"/>
                </a:lnTo>
                <a:lnTo>
                  <a:pt x="1795303" y="533399"/>
                </a:lnTo>
                <a:lnTo>
                  <a:pt x="1806322" y="558799"/>
                </a:lnTo>
                <a:lnTo>
                  <a:pt x="1819273" y="571499"/>
                </a:lnTo>
                <a:lnTo>
                  <a:pt x="1839452" y="609599"/>
                </a:lnTo>
                <a:lnTo>
                  <a:pt x="1856830" y="634999"/>
                </a:lnTo>
                <a:lnTo>
                  <a:pt x="1868250" y="673099"/>
                </a:lnTo>
                <a:lnTo>
                  <a:pt x="1870555" y="723899"/>
                </a:lnTo>
                <a:lnTo>
                  <a:pt x="1865275" y="774699"/>
                </a:lnTo>
                <a:lnTo>
                  <a:pt x="1854981" y="800099"/>
                </a:lnTo>
                <a:lnTo>
                  <a:pt x="1841266" y="825499"/>
                </a:lnTo>
                <a:lnTo>
                  <a:pt x="1817970" y="863599"/>
                </a:lnTo>
                <a:lnTo>
                  <a:pt x="1810542" y="876299"/>
                </a:lnTo>
                <a:lnTo>
                  <a:pt x="1803822" y="888999"/>
                </a:lnTo>
                <a:lnTo>
                  <a:pt x="1798193" y="914399"/>
                </a:lnTo>
                <a:lnTo>
                  <a:pt x="1794297" y="952499"/>
                </a:lnTo>
                <a:lnTo>
                  <a:pt x="1801005" y="990599"/>
                </a:lnTo>
                <a:lnTo>
                  <a:pt x="1814762" y="1015999"/>
                </a:lnTo>
                <a:lnTo>
                  <a:pt x="1832014" y="1054099"/>
                </a:lnTo>
                <a:lnTo>
                  <a:pt x="1850688" y="1092199"/>
                </a:lnTo>
                <a:lnTo>
                  <a:pt x="1866367" y="1130299"/>
                </a:lnTo>
                <a:lnTo>
                  <a:pt x="1876235" y="1168399"/>
                </a:lnTo>
                <a:lnTo>
                  <a:pt x="1877477" y="1219199"/>
                </a:lnTo>
                <a:lnTo>
                  <a:pt x="1871376" y="1257299"/>
                </a:lnTo>
                <a:lnTo>
                  <a:pt x="1861471" y="1295399"/>
                </a:lnTo>
                <a:lnTo>
                  <a:pt x="1849028" y="1333499"/>
                </a:lnTo>
                <a:lnTo>
                  <a:pt x="1835318" y="1371599"/>
                </a:lnTo>
                <a:lnTo>
                  <a:pt x="1830653" y="1384299"/>
                </a:lnTo>
                <a:lnTo>
                  <a:pt x="1826194" y="1396999"/>
                </a:lnTo>
                <a:lnTo>
                  <a:pt x="1822089" y="1409699"/>
                </a:lnTo>
                <a:lnTo>
                  <a:pt x="1818486" y="1422399"/>
                </a:lnTo>
                <a:lnTo>
                  <a:pt x="1815834" y="1435099"/>
                </a:lnTo>
                <a:close/>
              </a:path>
              <a:path w="1877695" h="1930400">
                <a:moveTo>
                  <a:pt x="1180637" y="1930399"/>
                </a:moveTo>
                <a:lnTo>
                  <a:pt x="1102111" y="1930399"/>
                </a:lnTo>
                <a:lnTo>
                  <a:pt x="1061223" y="1917699"/>
                </a:lnTo>
                <a:lnTo>
                  <a:pt x="1023196" y="1904999"/>
                </a:lnTo>
                <a:lnTo>
                  <a:pt x="986482" y="1879599"/>
                </a:lnTo>
                <a:lnTo>
                  <a:pt x="952478" y="1866899"/>
                </a:lnTo>
                <a:lnTo>
                  <a:pt x="917384" y="1854199"/>
                </a:lnTo>
                <a:lnTo>
                  <a:pt x="880343" y="1841499"/>
                </a:lnTo>
                <a:lnTo>
                  <a:pt x="1631079" y="1841499"/>
                </a:lnTo>
                <a:lnTo>
                  <a:pt x="1646174" y="1828799"/>
                </a:lnTo>
                <a:lnTo>
                  <a:pt x="1689102" y="1828799"/>
                </a:lnTo>
                <a:lnTo>
                  <a:pt x="1701782" y="1816099"/>
                </a:lnTo>
                <a:lnTo>
                  <a:pt x="1713902" y="1816099"/>
                </a:lnTo>
                <a:lnTo>
                  <a:pt x="1725359" y="1803399"/>
                </a:lnTo>
                <a:lnTo>
                  <a:pt x="1738219" y="1803399"/>
                </a:lnTo>
                <a:lnTo>
                  <a:pt x="1765473" y="1765299"/>
                </a:lnTo>
                <a:lnTo>
                  <a:pt x="1775715" y="1727199"/>
                </a:lnTo>
                <a:lnTo>
                  <a:pt x="1775068" y="1714499"/>
                </a:lnTo>
                <a:lnTo>
                  <a:pt x="1770701" y="1689099"/>
                </a:lnTo>
                <a:lnTo>
                  <a:pt x="1764194" y="1676399"/>
                </a:lnTo>
                <a:lnTo>
                  <a:pt x="1756243" y="1650999"/>
                </a:lnTo>
                <a:lnTo>
                  <a:pt x="1742567" y="1625599"/>
                </a:lnTo>
                <a:lnTo>
                  <a:pt x="1737609" y="1612899"/>
                </a:lnTo>
                <a:lnTo>
                  <a:pt x="1732740" y="1612899"/>
                </a:lnTo>
                <a:lnTo>
                  <a:pt x="1728033" y="1600199"/>
                </a:lnTo>
                <a:lnTo>
                  <a:pt x="1727089" y="1600199"/>
                </a:lnTo>
                <a:lnTo>
                  <a:pt x="1723068" y="1587499"/>
                </a:lnTo>
                <a:lnTo>
                  <a:pt x="1719578" y="1574799"/>
                </a:lnTo>
                <a:lnTo>
                  <a:pt x="1716736" y="1562099"/>
                </a:lnTo>
                <a:lnTo>
                  <a:pt x="1714662" y="1536699"/>
                </a:lnTo>
                <a:lnTo>
                  <a:pt x="1713376" y="1523999"/>
                </a:lnTo>
                <a:lnTo>
                  <a:pt x="1713108" y="1511299"/>
                </a:lnTo>
                <a:lnTo>
                  <a:pt x="1713932" y="1498599"/>
                </a:lnTo>
                <a:lnTo>
                  <a:pt x="1715920" y="1485899"/>
                </a:lnTo>
                <a:lnTo>
                  <a:pt x="1715763" y="1485899"/>
                </a:lnTo>
                <a:lnTo>
                  <a:pt x="1717626" y="1473199"/>
                </a:lnTo>
                <a:lnTo>
                  <a:pt x="1719696" y="1460499"/>
                </a:lnTo>
                <a:lnTo>
                  <a:pt x="1722001" y="1447799"/>
                </a:lnTo>
                <a:lnTo>
                  <a:pt x="1724572" y="1435099"/>
                </a:lnTo>
                <a:lnTo>
                  <a:pt x="1813314" y="1435099"/>
                </a:lnTo>
                <a:lnTo>
                  <a:pt x="1810943" y="1447799"/>
                </a:lnTo>
                <a:lnTo>
                  <a:pt x="1808733" y="1460499"/>
                </a:lnTo>
                <a:lnTo>
                  <a:pt x="1806730" y="1473199"/>
                </a:lnTo>
                <a:lnTo>
                  <a:pt x="1804741" y="1473199"/>
                </a:lnTo>
                <a:lnTo>
                  <a:pt x="1802782" y="1485899"/>
                </a:lnTo>
                <a:lnTo>
                  <a:pt x="1800867" y="1498599"/>
                </a:lnTo>
                <a:lnTo>
                  <a:pt x="1800710" y="1498599"/>
                </a:lnTo>
                <a:lnTo>
                  <a:pt x="1799666" y="1511299"/>
                </a:lnTo>
                <a:lnTo>
                  <a:pt x="1799314" y="1511299"/>
                </a:lnTo>
                <a:lnTo>
                  <a:pt x="1799582" y="1523999"/>
                </a:lnTo>
                <a:lnTo>
                  <a:pt x="1800396" y="1536699"/>
                </a:lnTo>
                <a:lnTo>
                  <a:pt x="1801740" y="1536699"/>
                </a:lnTo>
                <a:lnTo>
                  <a:pt x="1803601" y="1549399"/>
                </a:lnTo>
                <a:lnTo>
                  <a:pt x="1805904" y="1562099"/>
                </a:lnTo>
                <a:lnTo>
                  <a:pt x="1808576" y="1562099"/>
                </a:lnTo>
                <a:lnTo>
                  <a:pt x="1812238" y="1574799"/>
                </a:lnTo>
                <a:lnTo>
                  <a:pt x="1816284" y="1587499"/>
                </a:lnTo>
                <a:lnTo>
                  <a:pt x="1820565" y="1587499"/>
                </a:lnTo>
                <a:lnTo>
                  <a:pt x="1824936" y="1600199"/>
                </a:lnTo>
                <a:lnTo>
                  <a:pt x="1835684" y="1625599"/>
                </a:lnTo>
                <a:lnTo>
                  <a:pt x="1845681" y="1650999"/>
                </a:lnTo>
                <a:lnTo>
                  <a:pt x="1854114" y="1663699"/>
                </a:lnTo>
                <a:lnTo>
                  <a:pt x="1860173" y="1689099"/>
                </a:lnTo>
                <a:lnTo>
                  <a:pt x="1860330" y="1701799"/>
                </a:lnTo>
                <a:lnTo>
                  <a:pt x="1861965" y="1727199"/>
                </a:lnTo>
                <a:lnTo>
                  <a:pt x="1853141" y="1777999"/>
                </a:lnTo>
                <a:lnTo>
                  <a:pt x="1829864" y="1828799"/>
                </a:lnTo>
                <a:lnTo>
                  <a:pt x="1813433" y="1841499"/>
                </a:lnTo>
                <a:lnTo>
                  <a:pt x="1794140" y="1866899"/>
                </a:lnTo>
                <a:lnTo>
                  <a:pt x="1373598" y="1866899"/>
                </a:lnTo>
                <a:lnTo>
                  <a:pt x="1344120" y="1879599"/>
                </a:lnTo>
                <a:lnTo>
                  <a:pt x="1312739" y="1892299"/>
                </a:lnTo>
                <a:lnTo>
                  <a:pt x="1291286" y="1892299"/>
                </a:lnTo>
                <a:lnTo>
                  <a:pt x="1279623" y="1904999"/>
                </a:lnTo>
                <a:lnTo>
                  <a:pt x="1254693" y="1904999"/>
                </a:lnTo>
                <a:lnTo>
                  <a:pt x="1242894" y="1917699"/>
                </a:lnTo>
                <a:lnTo>
                  <a:pt x="1191612" y="1917699"/>
                </a:lnTo>
                <a:lnTo>
                  <a:pt x="1180637" y="1930399"/>
                </a:lnTo>
                <a:close/>
              </a:path>
              <a:path w="1877695" h="1930400">
                <a:moveTo>
                  <a:pt x="130829" y="1574799"/>
                </a:moveTo>
                <a:lnTo>
                  <a:pt x="41529" y="1574799"/>
                </a:lnTo>
                <a:lnTo>
                  <a:pt x="43680" y="1562099"/>
                </a:lnTo>
                <a:lnTo>
                  <a:pt x="132925" y="1562099"/>
                </a:lnTo>
                <a:lnTo>
                  <a:pt x="130829" y="1574799"/>
                </a:lnTo>
                <a:close/>
              </a:path>
              <a:path w="1877695" h="1930400">
                <a:moveTo>
                  <a:pt x="799309" y="1866899"/>
                </a:moveTo>
                <a:lnTo>
                  <a:pt x="107343" y="1866899"/>
                </a:lnTo>
                <a:lnTo>
                  <a:pt x="97799" y="1854199"/>
                </a:lnTo>
                <a:lnTo>
                  <a:pt x="74485" y="1816099"/>
                </a:lnTo>
                <a:lnTo>
                  <a:pt x="51653" y="1765299"/>
                </a:lnTo>
                <a:lnTo>
                  <a:pt x="37628" y="1714499"/>
                </a:lnTo>
                <a:lnTo>
                  <a:pt x="32476" y="1663699"/>
                </a:lnTo>
                <a:lnTo>
                  <a:pt x="33290" y="1638299"/>
                </a:lnTo>
                <a:lnTo>
                  <a:pt x="36257" y="1600199"/>
                </a:lnTo>
                <a:lnTo>
                  <a:pt x="41214" y="1574799"/>
                </a:lnTo>
                <a:lnTo>
                  <a:pt x="128776" y="1574799"/>
                </a:lnTo>
                <a:lnTo>
                  <a:pt x="124745" y="1600199"/>
                </a:lnTo>
                <a:lnTo>
                  <a:pt x="120896" y="1612899"/>
                </a:lnTo>
                <a:lnTo>
                  <a:pt x="118610" y="1638299"/>
                </a:lnTo>
                <a:lnTo>
                  <a:pt x="117976" y="1663699"/>
                </a:lnTo>
                <a:lnTo>
                  <a:pt x="119082" y="1676399"/>
                </a:lnTo>
                <a:lnTo>
                  <a:pt x="121724" y="1701799"/>
                </a:lnTo>
                <a:lnTo>
                  <a:pt x="125945" y="1714499"/>
                </a:lnTo>
                <a:lnTo>
                  <a:pt x="131846" y="1739899"/>
                </a:lnTo>
                <a:lnTo>
                  <a:pt x="139532" y="1752599"/>
                </a:lnTo>
                <a:lnTo>
                  <a:pt x="140004" y="1752599"/>
                </a:lnTo>
                <a:lnTo>
                  <a:pt x="143959" y="1765299"/>
                </a:lnTo>
                <a:lnTo>
                  <a:pt x="148282" y="1777999"/>
                </a:lnTo>
                <a:lnTo>
                  <a:pt x="152989" y="1777999"/>
                </a:lnTo>
                <a:lnTo>
                  <a:pt x="158095" y="1790699"/>
                </a:lnTo>
                <a:lnTo>
                  <a:pt x="163020" y="1790699"/>
                </a:lnTo>
                <a:lnTo>
                  <a:pt x="168359" y="1803399"/>
                </a:lnTo>
                <a:lnTo>
                  <a:pt x="174111" y="1803399"/>
                </a:lnTo>
                <a:lnTo>
                  <a:pt x="180275" y="1816099"/>
                </a:lnTo>
                <a:lnTo>
                  <a:pt x="189298" y="1816099"/>
                </a:lnTo>
                <a:lnTo>
                  <a:pt x="198621" y="1828799"/>
                </a:lnTo>
                <a:lnTo>
                  <a:pt x="228544" y="1828799"/>
                </a:lnTo>
                <a:lnTo>
                  <a:pt x="238833" y="1841499"/>
                </a:lnTo>
                <a:lnTo>
                  <a:pt x="840499" y="1841499"/>
                </a:lnTo>
                <a:lnTo>
                  <a:pt x="826160" y="1854199"/>
                </a:lnTo>
                <a:lnTo>
                  <a:pt x="812498" y="1854199"/>
                </a:lnTo>
                <a:lnTo>
                  <a:pt x="799309" y="1866899"/>
                </a:lnTo>
                <a:close/>
              </a:path>
              <a:path w="1877695" h="1930400">
                <a:moveTo>
                  <a:pt x="1111807" y="1841499"/>
                </a:moveTo>
                <a:lnTo>
                  <a:pt x="285298" y="1841499"/>
                </a:lnTo>
                <a:lnTo>
                  <a:pt x="298249" y="1828799"/>
                </a:lnTo>
                <a:lnTo>
                  <a:pt x="681526" y="1828799"/>
                </a:lnTo>
                <a:lnTo>
                  <a:pt x="703503" y="1816099"/>
                </a:lnTo>
                <a:lnTo>
                  <a:pt x="723385" y="1803399"/>
                </a:lnTo>
                <a:lnTo>
                  <a:pt x="742338" y="1790699"/>
                </a:lnTo>
                <a:lnTo>
                  <a:pt x="759030" y="1790699"/>
                </a:lnTo>
                <a:lnTo>
                  <a:pt x="776651" y="1777999"/>
                </a:lnTo>
                <a:lnTo>
                  <a:pt x="796071" y="1765299"/>
                </a:lnTo>
                <a:lnTo>
                  <a:pt x="820521" y="1765299"/>
                </a:lnTo>
                <a:lnTo>
                  <a:pt x="880969" y="1752599"/>
                </a:lnTo>
                <a:lnTo>
                  <a:pt x="933881" y="1765299"/>
                </a:lnTo>
                <a:lnTo>
                  <a:pt x="981631" y="1777999"/>
                </a:lnTo>
                <a:lnTo>
                  <a:pt x="1026595" y="1803399"/>
                </a:lnTo>
                <a:lnTo>
                  <a:pt x="1111807" y="1841499"/>
                </a:lnTo>
                <a:close/>
              </a:path>
              <a:path w="1877695" h="1930400">
                <a:moveTo>
                  <a:pt x="626350" y="1828799"/>
                </a:moveTo>
                <a:lnTo>
                  <a:pt x="346705" y="1828799"/>
                </a:lnTo>
                <a:lnTo>
                  <a:pt x="358348" y="1816099"/>
                </a:lnTo>
                <a:lnTo>
                  <a:pt x="438440" y="1790699"/>
                </a:lnTo>
                <a:lnTo>
                  <a:pt x="494308" y="1777999"/>
                </a:lnTo>
                <a:lnTo>
                  <a:pt x="532500" y="1777999"/>
                </a:lnTo>
                <a:lnTo>
                  <a:pt x="559562" y="1790699"/>
                </a:lnTo>
                <a:lnTo>
                  <a:pt x="582041" y="1803399"/>
                </a:lnTo>
                <a:lnTo>
                  <a:pt x="592308" y="1816099"/>
                </a:lnTo>
                <a:lnTo>
                  <a:pt x="606129" y="1816099"/>
                </a:lnTo>
                <a:lnTo>
                  <a:pt x="626350" y="1828799"/>
                </a:lnTo>
                <a:close/>
              </a:path>
              <a:path w="1877695" h="1930400">
                <a:moveTo>
                  <a:pt x="1525353" y="1828799"/>
                </a:moveTo>
                <a:lnTo>
                  <a:pt x="1234714" y="1828799"/>
                </a:lnTo>
                <a:lnTo>
                  <a:pt x="1249299" y="1816099"/>
                </a:lnTo>
                <a:lnTo>
                  <a:pt x="1271332" y="1816099"/>
                </a:lnTo>
                <a:lnTo>
                  <a:pt x="1281906" y="1803399"/>
                </a:lnTo>
                <a:lnTo>
                  <a:pt x="1326914" y="1790699"/>
                </a:lnTo>
                <a:lnTo>
                  <a:pt x="1370373" y="1777999"/>
                </a:lnTo>
                <a:lnTo>
                  <a:pt x="1416869" y="1777999"/>
                </a:lnTo>
                <a:lnTo>
                  <a:pt x="1470991" y="1803399"/>
                </a:lnTo>
                <a:lnTo>
                  <a:pt x="1489315" y="1803399"/>
                </a:lnTo>
                <a:lnTo>
                  <a:pt x="1525353" y="1828799"/>
                </a:lnTo>
                <a:close/>
              </a:path>
              <a:path w="1877695" h="1930400">
                <a:moveTo>
                  <a:pt x="1597733" y="1841499"/>
                </a:moveTo>
                <a:lnTo>
                  <a:pt x="1192594" y="1841499"/>
                </a:lnTo>
                <a:lnTo>
                  <a:pt x="1201241" y="1828799"/>
                </a:lnTo>
                <a:lnTo>
                  <a:pt x="1579652" y="1828799"/>
                </a:lnTo>
                <a:lnTo>
                  <a:pt x="1597733" y="1841499"/>
                </a:lnTo>
                <a:close/>
              </a:path>
              <a:path w="1877695" h="1930400">
                <a:moveTo>
                  <a:pt x="389024" y="1904999"/>
                </a:moveTo>
                <a:lnTo>
                  <a:pt x="158999" y="1904999"/>
                </a:lnTo>
                <a:lnTo>
                  <a:pt x="143534" y="1892299"/>
                </a:lnTo>
                <a:lnTo>
                  <a:pt x="128835" y="1879599"/>
                </a:lnTo>
                <a:lnTo>
                  <a:pt x="117683" y="1866899"/>
                </a:lnTo>
                <a:lnTo>
                  <a:pt x="496859" y="1866899"/>
                </a:lnTo>
                <a:lnTo>
                  <a:pt x="456996" y="1879599"/>
                </a:lnTo>
                <a:lnTo>
                  <a:pt x="389024" y="1904999"/>
                </a:lnTo>
                <a:close/>
              </a:path>
              <a:path w="1877695" h="1930400">
                <a:moveTo>
                  <a:pt x="659437" y="1917699"/>
                </a:moveTo>
                <a:lnTo>
                  <a:pt x="610409" y="1904999"/>
                </a:lnTo>
                <a:lnTo>
                  <a:pt x="575612" y="1904999"/>
                </a:lnTo>
                <a:lnTo>
                  <a:pt x="550754" y="1892299"/>
                </a:lnTo>
                <a:lnTo>
                  <a:pt x="531546" y="1879599"/>
                </a:lnTo>
                <a:lnTo>
                  <a:pt x="518435" y="1866899"/>
                </a:lnTo>
                <a:lnTo>
                  <a:pt x="786385" y="1866899"/>
                </a:lnTo>
                <a:lnTo>
                  <a:pt x="760289" y="1879599"/>
                </a:lnTo>
                <a:lnTo>
                  <a:pt x="732055" y="1892299"/>
                </a:lnTo>
                <a:lnTo>
                  <a:pt x="699249" y="1904999"/>
                </a:lnTo>
                <a:lnTo>
                  <a:pt x="659437" y="1917699"/>
                </a:lnTo>
                <a:close/>
              </a:path>
              <a:path w="1877695" h="1930400">
                <a:moveTo>
                  <a:pt x="1735132" y="1904999"/>
                </a:moveTo>
                <a:lnTo>
                  <a:pt x="1501426" y="1904999"/>
                </a:lnTo>
                <a:lnTo>
                  <a:pt x="1479486" y="1892299"/>
                </a:lnTo>
                <a:lnTo>
                  <a:pt x="1457901" y="1892299"/>
                </a:lnTo>
                <a:lnTo>
                  <a:pt x="1436698" y="1879599"/>
                </a:lnTo>
                <a:lnTo>
                  <a:pt x="1403637" y="1866899"/>
                </a:lnTo>
                <a:lnTo>
                  <a:pt x="1794140" y="1866899"/>
                </a:lnTo>
                <a:lnTo>
                  <a:pt x="1772237" y="1879599"/>
                </a:lnTo>
                <a:lnTo>
                  <a:pt x="1754031" y="1892299"/>
                </a:lnTo>
                <a:lnTo>
                  <a:pt x="1735132" y="1904999"/>
                </a:lnTo>
                <a:close/>
              </a:path>
              <a:path w="1877695" h="1930400">
                <a:moveTo>
                  <a:pt x="342573" y="1917699"/>
                </a:moveTo>
                <a:lnTo>
                  <a:pt x="191759" y="1917699"/>
                </a:lnTo>
                <a:lnTo>
                  <a:pt x="175113" y="1904999"/>
                </a:lnTo>
                <a:lnTo>
                  <a:pt x="357994" y="1904999"/>
                </a:lnTo>
                <a:lnTo>
                  <a:pt x="342573" y="1917699"/>
                </a:lnTo>
                <a:close/>
              </a:path>
              <a:path w="1877695" h="1930400">
                <a:moveTo>
                  <a:pt x="1695786" y="1917699"/>
                </a:moveTo>
                <a:lnTo>
                  <a:pt x="1547045" y="1917699"/>
                </a:lnTo>
                <a:lnTo>
                  <a:pt x="1523690" y="1904999"/>
                </a:lnTo>
                <a:lnTo>
                  <a:pt x="1715673" y="1904999"/>
                </a:lnTo>
                <a:lnTo>
                  <a:pt x="1695786" y="1917699"/>
                </a:lnTo>
                <a:close/>
              </a:path>
            </a:pathLst>
          </a:custGeom>
          <a:solidFill>
            <a:srgbClr val="1A7C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77094" y="2375672"/>
            <a:ext cx="1877695" cy="1930400"/>
          </a:xfrm>
          <a:custGeom>
            <a:avLst/>
            <a:gdLst/>
            <a:ahLst/>
            <a:cxnLst/>
            <a:rect l="l" t="t" r="r" b="b"/>
            <a:pathLst>
              <a:path w="1877695" h="1930400">
                <a:moveTo>
                  <a:pt x="353786" y="12699"/>
                </a:moveTo>
                <a:lnTo>
                  <a:pt x="181691" y="12699"/>
                </a:lnTo>
                <a:lnTo>
                  <a:pt x="200578" y="0"/>
                </a:lnTo>
                <a:lnTo>
                  <a:pt x="330431" y="0"/>
                </a:lnTo>
                <a:lnTo>
                  <a:pt x="353786" y="12699"/>
                </a:lnTo>
                <a:close/>
              </a:path>
              <a:path w="1877695" h="1930400">
                <a:moveTo>
                  <a:pt x="829369" y="63499"/>
                </a:moveTo>
                <a:lnTo>
                  <a:pt x="502342" y="63499"/>
                </a:lnTo>
                <a:lnTo>
                  <a:pt x="513769" y="50799"/>
                </a:lnTo>
                <a:lnTo>
                  <a:pt x="522566" y="50799"/>
                </a:lnTo>
                <a:lnTo>
                  <a:pt x="532587" y="38099"/>
                </a:lnTo>
                <a:lnTo>
                  <a:pt x="544053" y="25399"/>
                </a:lnTo>
                <a:lnTo>
                  <a:pt x="557186" y="25399"/>
                </a:lnTo>
                <a:lnTo>
                  <a:pt x="569129" y="12699"/>
                </a:lnTo>
                <a:lnTo>
                  <a:pt x="595080" y="12699"/>
                </a:lnTo>
                <a:lnTo>
                  <a:pt x="609413" y="0"/>
                </a:lnTo>
                <a:lnTo>
                  <a:pt x="715807" y="0"/>
                </a:lnTo>
                <a:lnTo>
                  <a:pt x="748473" y="12699"/>
                </a:lnTo>
                <a:lnTo>
                  <a:pt x="776656" y="25399"/>
                </a:lnTo>
                <a:lnTo>
                  <a:pt x="802745" y="38099"/>
                </a:lnTo>
                <a:lnTo>
                  <a:pt x="815836" y="50799"/>
                </a:lnTo>
                <a:lnTo>
                  <a:pt x="829369" y="63499"/>
                </a:lnTo>
                <a:close/>
              </a:path>
              <a:path w="1877695" h="1930400">
                <a:moveTo>
                  <a:pt x="1779048" y="76199"/>
                </a:moveTo>
                <a:lnTo>
                  <a:pt x="898184" y="76199"/>
                </a:lnTo>
                <a:lnTo>
                  <a:pt x="934668" y="63499"/>
                </a:lnTo>
                <a:lnTo>
                  <a:pt x="969293" y="50799"/>
                </a:lnTo>
                <a:lnTo>
                  <a:pt x="1002841" y="38099"/>
                </a:lnTo>
                <a:lnTo>
                  <a:pt x="1039538" y="25399"/>
                </a:lnTo>
                <a:lnTo>
                  <a:pt x="1077563" y="0"/>
                </a:lnTo>
                <a:lnTo>
                  <a:pt x="1228264" y="0"/>
                </a:lnTo>
                <a:lnTo>
                  <a:pt x="1243344" y="12699"/>
                </a:lnTo>
                <a:lnTo>
                  <a:pt x="1272795" y="12699"/>
                </a:lnTo>
                <a:lnTo>
                  <a:pt x="1287255" y="25399"/>
                </a:lnTo>
                <a:lnTo>
                  <a:pt x="1302531" y="25399"/>
                </a:lnTo>
                <a:lnTo>
                  <a:pt x="1315787" y="38099"/>
                </a:lnTo>
                <a:lnTo>
                  <a:pt x="1337594" y="38099"/>
                </a:lnTo>
                <a:lnTo>
                  <a:pt x="1354853" y="50799"/>
                </a:lnTo>
                <a:lnTo>
                  <a:pt x="1378341" y="50799"/>
                </a:lnTo>
                <a:lnTo>
                  <a:pt x="1386045" y="63499"/>
                </a:lnTo>
                <a:lnTo>
                  <a:pt x="1769504" y="63499"/>
                </a:lnTo>
                <a:lnTo>
                  <a:pt x="1779048" y="76199"/>
                </a:lnTo>
                <a:close/>
              </a:path>
              <a:path w="1877695" h="1930400">
                <a:moveTo>
                  <a:pt x="1685088" y="12699"/>
                </a:moveTo>
                <a:lnTo>
                  <a:pt x="1534273" y="12699"/>
                </a:lnTo>
                <a:lnTo>
                  <a:pt x="1549960" y="0"/>
                </a:lnTo>
                <a:lnTo>
                  <a:pt x="1667998" y="0"/>
                </a:lnTo>
                <a:lnTo>
                  <a:pt x="1685088" y="12699"/>
                </a:lnTo>
                <a:close/>
              </a:path>
              <a:path w="1877695" h="1930400">
                <a:moveTo>
                  <a:pt x="135169" y="1562099"/>
                </a:moveTo>
                <a:lnTo>
                  <a:pt x="46111" y="1562099"/>
                </a:lnTo>
                <a:lnTo>
                  <a:pt x="48807" y="1549399"/>
                </a:lnTo>
                <a:lnTo>
                  <a:pt x="51754" y="1536699"/>
                </a:lnTo>
                <a:lnTo>
                  <a:pt x="54974" y="1536699"/>
                </a:lnTo>
                <a:lnTo>
                  <a:pt x="58282" y="1523999"/>
                </a:lnTo>
                <a:lnTo>
                  <a:pt x="61709" y="1511299"/>
                </a:lnTo>
                <a:lnTo>
                  <a:pt x="65283" y="1498599"/>
                </a:lnTo>
                <a:lnTo>
                  <a:pt x="71280" y="1498599"/>
                </a:lnTo>
                <a:lnTo>
                  <a:pt x="75940" y="1485899"/>
                </a:lnTo>
                <a:lnTo>
                  <a:pt x="80188" y="1473199"/>
                </a:lnTo>
                <a:lnTo>
                  <a:pt x="83845" y="1460499"/>
                </a:lnTo>
                <a:lnTo>
                  <a:pt x="86541" y="1460499"/>
                </a:lnTo>
                <a:lnTo>
                  <a:pt x="88663" y="1447799"/>
                </a:lnTo>
                <a:lnTo>
                  <a:pt x="90105" y="1447799"/>
                </a:lnTo>
                <a:lnTo>
                  <a:pt x="90767" y="1435099"/>
                </a:lnTo>
                <a:lnTo>
                  <a:pt x="88876" y="1409699"/>
                </a:lnTo>
                <a:lnTo>
                  <a:pt x="81544" y="1384299"/>
                </a:lnTo>
                <a:lnTo>
                  <a:pt x="70525" y="1371599"/>
                </a:lnTo>
                <a:lnTo>
                  <a:pt x="57574" y="1346199"/>
                </a:lnTo>
                <a:lnTo>
                  <a:pt x="37601" y="1320799"/>
                </a:lnTo>
                <a:lnTo>
                  <a:pt x="20371" y="1282699"/>
                </a:lnTo>
                <a:lnTo>
                  <a:pt x="9040" y="1244599"/>
                </a:lnTo>
                <a:lnTo>
                  <a:pt x="6764" y="1193799"/>
                </a:lnTo>
                <a:lnTo>
                  <a:pt x="12043" y="1155699"/>
                </a:lnTo>
                <a:lnTo>
                  <a:pt x="22337" y="1117599"/>
                </a:lnTo>
                <a:lnTo>
                  <a:pt x="36053" y="1092199"/>
                </a:lnTo>
                <a:lnTo>
                  <a:pt x="59349" y="1054099"/>
                </a:lnTo>
                <a:lnTo>
                  <a:pt x="66777" y="1041399"/>
                </a:lnTo>
                <a:lnTo>
                  <a:pt x="73497" y="1028699"/>
                </a:lnTo>
                <a:lnTo>
                  <a:pt x="79126" y="1015999"/>
                </a:lnTo>
                <a:lnTo>
                  <a:pt x="83022" y="965199"/>
                </a:lnTo>
                <a:lnTo>
                  <a:pt x="76314" y="939799"/>
                </a:lnTo>
                <a:lnTo>
                  <a:pt x="62557" y="901699"/>
                </a:lnTo>
                <a:lnTo>
                  <a:pt x="26700" y="825499"/>
                </a:lnTo>
                <a:lnTo>
                  <a:pt x="11031" y="787399"/>
                </a:lnTo>
                <a:lnTo>
                  <a:pt x="1172" y="749299"/>
                </a:lnTo>
                <a:lnTo>
                  <a:pt x="0" y="698499"/>
                </a:lnTo>
                <a:lnTo>
                  <a:pt x="6100" y="660399"/>
                </a:lnTo>
                <a:lnTo>
                  <a:pt x="16006" y="622299"/>
                </a:lnTo>
                <a:lnTo>
                  <a:pt x="28448" y="584199"/>
                </a:lnTo>
                <a:lnTo>
                  <a:pt x="42158" y="546099"/>
                </a:lnTo>
                <a:lnTo>
                  <a:pt x="51007" y="520699"/>
                </a:lnTo>
                <a:lnTo>
                  <a:pt x="55077" y="507999"/>
                </a:lnTo>
                <a:lnTo>
                  <a:pt x="58676" y="495299"/>
                </a:lnTo>
                <a:lnTo>
                  <a:pt x="61534" y="495299"/>
                </a:lnTo>
                <a:lnTo>
                  <a:pt x="64240" y="482599"/>
                </a:lnTo>
                <a:lnTo>
                  <a:pt x="66681" y="469899"/>
                </a:lnTo>
                <a:lnTo>
                  <a:pt x="68901" y="457199"/>
                </a:lnTo>
                <a:lnTo>
                  <a:pt x="70904" y="457199"/>
                </a:lnTo>
                <a:lnTo>
                  <a:pt x="72892" y="444499"/>
                </a:lnTo>
                <a:lnTo>
                  <a:pt x="74851" y="431799"/>
                </a:lnTo>
                <a:lnTo>
                  <a:pt x="76766" y="419099"/>
                </a:lnTo>
                <a:lnTo>
                  <a:pt x="77968" y="419099"/>
                </a:lnTo>
                <a:lnTo>
                  <a:pt x="78319" y="406399"/>
                </a:lnTo>
                <a:lnTo>
                  <a:pt x="78052" y="393699"/>
                </a:lnTo>
                <a:lnTo>
                  <a:pt x="77238" y="393699"/>
                </a:lnTo>
                <a:lnTo>
                  <a:pt x="75893" y="380999"/>
                </a:lnTo>
                <a:lnTo>
                  <a:pt x="74033" y="368299"/>
                </a:lnTo>
                <a:lnTo>
                  <a:pt x="71730" y="368299"/>
                </a:lnTo>
                <a:lnTo>
                  <a:pt x="69058" y="355599"/>
                </a:lnTo>
                <a:lnTo>
                  <a:pt x="65396" y="342899"/>
                </a:lnTo>
                <a:lnTo>
                  <a:pt x="61350" y="342899"/>
                </a:lnTo>
                <a:lnTo>
                  <a:pt x="57068" y="330199"/>
                </a:lnTo>
                <a:lnTo>
                  <a:pt x="52698" y="317499"/>
                </a:lnTo>
                <a:lnTo>
                  <a:pt x="41949" y="292099"/>
                </a:lnTo>
                <a:lnTo>
                  <a:pt x="31953" y="279399"/>
                </a:lnTo>
                <a:lnTo>
                  <a:pt x="23520" y="253999"/>
                </a:lnTo>
                <a:lnTo>
                  <a:pt x="17461" y="228599"/>
                </a:lnTo>
                <a:lnTo>
                  <a:pt x="17303" y="228599"/>
                </a:lnTo>
                <a:lnTo>
                  <a:pt x="15669" y="190499"/>
                </a:lnTo>
                <a:lnTo>
                  <a:pt x="24493" y="139699"/>
                </a:lnTo>
                <a:lnTo>
                  <a:pt x="47770" y="88899"/>
                </a:lnTo>
                <a:lnTo>
                  <a:pt x="64201" y="76199"/>
                </a:lnTo>
                <a:lnTo>
                  <a:pt x="83493" y="50799"/>
                </a:lnTo>
                <a:lnTo>
                  <a:pt x="105396" y="38099"/>
                </a:lnTo>
                <a:lnTo>
                  <a:pt x="123511" y="25399"/>
                </a:lnTo>
                <a:lnTo>
                  <a:pt x="142364" y="25399"/>
                </a:lnTo>
                <a:lnTo>
                  <a:pt x="161806" y="12699"/>
                </a:lnTo>
                <a:lnTo>
                  <a:pt x="376050" y="12699"/>
                </a:lnTo>
                <a:lnTo>
                  <a:pt x="419576" y="38099"/>
                </a:lnTo>
                <a:lnTo>
                  <a:pt x="440778" y="38099"/>
                </a:lnTo>
                <a:lnTo>
                  <a:pt x="471760" y="50799"/>
                </a:lnTo>
                <a:lnTo>
                  <a:pt x="490310" y="63499"/>
                </a:lnTo>
                <a:lnTo>
                  <a:pt x="843669" y="63499"/>
                </a:lnTo>
                <a:lnTo>
                  <a:pt x="859061" y="76199"/>
                </a:lnTo>
                <a:lnTo>
                  <a:pt x="1126775" y="76199"/>
                </a:lnTo>
                <a:lnTo>
                  <a:pt x="1098209" y="88899"/>
                </a:lnTo>
                <a:lnTo>
                  <a:pt x="200410" y="88899"/>
                </a:lnTo>
                <a:lnTo>
                  <a:pt x="187272" y="101599"/>
                </a:lnTo>
                <a:lnTo>
                  <a:pt x="162472" y="101599"/>
                </a:lnTo>
                <a:lnTo>
                  <a:pt x="151015" y="114299"/>
                </a:lnTo>
                <a:lnTo>
                  <a:pt x="150229" y="114299"/>
                </a:lnTo>
                <a:lnTo>
                  <a:pt x="138155" y="126999"/>
                </a:lnTo>
                <a:lnTo>
                  <a:pt x="127498" y="126999"/>
                </a:lnTo>
                <a:lnTo>
                  <a:pt x="118374" y="139699"/>
                </a:lnTo>
                <a:lnTo>
                  <a:pt x="110902" y="152399"/>
                </a:lnTo>
                <a:lnTo>
                  <a:pt x="105620" y="165099"/>
                </a:lnTo>
                <a:lnTo>
                  <a:pt x="102151" y="177799"/>
                </a:lnTo>
                <a:lnTo>
                  <a:pt x="100659" y="203199"/>
                </a:lnTo>
                <a:lnTo>
                  <a:pt x="101306" y="215899"/>
                </a:lnTo>
                <a:lnTo>
                  <a:pt x="105674" y="228599"/>
                </a:lnTo>
                <a:lnTo>
                  <a:pt x="112180" y="241299"/>
                </a:lnTo>
                <a:lnTo>
                  <a:pt x="120131" y="266699"/>
                </a:lnTo>
                <a:lnTo>
                  <a:pt x="133807" y="292099"/>
                </a:lnTo>
                <a:lnTo>
                  <a:pt x="138765" y="304799"/>
                </a:lnTo>
                <a:lnTo>
                  <a:pt x="143634" y="317499"/>
                </a:lnTo>
                <a:lnTo>
                  <a:pt x="148341" y="330199"/>
                </a:lnTo>
                <a:lnTo>
                  <a:pt x="149285" y="330199"/>
                </a:lnTo>
                <a:lnTo>
                  <a:pt x="159638" y="368299"/>
                </a:lnTo>
                <a:lnTo>
                  <a:pt x="163266" y="406399"/>
                </a:lnTo>
                <a:lnTo>
                  <a:pt x="162442" y="419099"/>
                </a:lnTo>
                <a:lnTo>
                  <a:pt x="160454" y="431799"/>
                </a:lnTo>
                <a:lnTo>
                  <a:pt x="160611" y="431799"/>
                </a:lnTo>
                <a:lnTo>
                  <a:pt x="154373" y="469899"/>
                </a:lnTo>
                <a:lnTo>
                  <a:pt x="146217" y="507999"/>
                </a:lnTo>
                <a:lnTo>
                  <a:pt x="143263" y="520699"/>
                </a:lnTo>
                <a:lnTo>
                  <a:pt x="139689" y="520699"/>
                </a:lnTo>
                <a:lnTo>
                  <a:pt x="135078" y="546099"/>
                </a:lnTo>
                <a:lnTo>
                  <a:pt x="130644" y="546099"/>
                </a:lnTo>
                <a:lnTo>
                  <a:pt x="126328" y="558799"/>
                </a:lnTo>
                <a:lnTo>
                  <a:pt x="122071" y="571499"/>
                </a:lnTo>
                <a:lnTo>
                  <a:pt x="109855" y="609599"/>
                </a:lnTo>
                <a:lnTo>
                  <a:pt x="98789" y="647699"/>
                </a:lnTo>
                <a:lnTo>
                  <a:pt x="90083" y="673099"/>
                </a:lnTo>
                <a:lnTo>
                  <a:pt x="84946" y="711199"/>
                </a:lnTo>
                <a:lnTo>
                  <a:pt x="86576" y="736599"/>
                </a:lnTo>
                <a:lnTo>
                  <a:pt x="94562" y="774699"/>
                </a:lnTo>
                <a:lnTo>
                  <a:pt x="106824" y="800099"/>
                </a:lnTo>
                <a:lnTo>
                  <a:pt x="121284" y="825499"/>
                </a:lnTo>
                <a:lnTo>
                  <a:pt x="143888" y="876299"/>
                </a:lnTo>
                <a:lnTo>
                  <a:pt x="161595" y="914399"/>
                </a:lnTo>
                <a:lnTo>
                  <a:pt x="169332" y="977899"/>
                </a:lnTo>
                <a:lnTo>
                  <a:pt x="162027" y="1028699"/>
                </a:lnTo>
                <a:lnTo>
                  <a:pt x="161398" y="1028699"/>
                </a:lnTo>
                <a:lnTo>
                  <a:pt x="153407" y="1054099"/>
                </a:lnTo>
                <a:lnTo>
                  <a:pt x="144310" y="1079499"/>
                </a:lnTo>
                <a:lnTo>
                  <a:pt x="134476" y="1092199"/>
                </a:lnTo>
                <a:lnTo>
                  <a:pt x="124273" y="1104899"/>
                </a:lnTo>
                <a:lnTo>
                  <a:pt x="112996" y="1130299"/>
                </a:lnTo>
                <a:lnTo>
                  <a:pt x="103076" y="1142999"/>
                </a:lnTo>
                <a:lnTo>
                  <a:pt x="95692" y="1168399"/>
                </a:lnTo>
                <a:lnTo>
                  <a:pt x="92025" y="1193799"/>
                </a:lnTo>
                <a:lnTo>
                  <a:pt x="93878" y="1231899"/>
                </a:lnTo>
                <a:lnTo>
                  <a:pt x="102014" y="1257299"/>
                </a:lnTo>
                <a:lnTo>
                  <a:pt x="114279" y="1282699"/>
                </a:lnTo>
                <a:lnTo>
                  <a:pt x="147407" y="1333499"/>
                </a:lnTo>
                <a:lnTo>
                  <a:pt x="163404" y="1358899"/>
                </a:lnTo>
                <a:lnTo>
                  <a:pt x="173914" y="1396999"/>
                </a:lnTo>
                <a:lnTo>
                  <a:pt x="176342" y="1435099"/>
                </a:lnTo>
                <a:lnTo>
                  <a:pt x="174929" y="1460499"/>
                </a:lnTo>
                <a:lnTo>
                  <a:pt x="163758" y="1498599"/>
                </a:lnTo>
                <a:lnTo>
                  <a:pt x="153965" y="1523999"/>
                </a:lnTo>
                <a:lnTo>
                  <a:pt x="148759" y="1523999"/>
                </a:lnTo>
                <a:lnTo>
                  <a:pt x="143465" y="1536699"/>
                </a:lnTo>
                <a:lnTo>
                  <a:pt x="140424" y="1549399"/>
                </a:lnTo>
                <a:lnTo>
                  <a:pt x="137664" y="1549399"/>
                </a:lnTo>
                <a:lnTo>
                  <a:pt x="135169" y="1562099"/>
                </a:lnTo>
                <a:close/>
              </a:path>
              <a:path w="1877695" h="1930400">
                <a:moveTo>
                  <a:pt x="1717848" y="25399"/>
                </a:moveTo>
                <a:lnTo>
                  <a:pt x="1488924" y="25399"/>
                </a:lnTo>
                <a:lnTo>
                  <a:pt x="1503726" y="12699"/>
                </a:lnTo>
                <a:lnTo>
                  <a:pt x="1701733" y="12699"/>
                </a:lnTo>
                <a:lnTo>
                  <a:pt x="1717848" y="25399"/>
                </a:lnTo>
                <a:close/>
              </a:path>
              <a:path w="1877695" h="1930400">
                <a:moveTo>
                  <a:pt x="1769504" y="63499"/>
                </a:moveTo>
                <a:lnTo>
                  <a:pt x="1386045" y="63499"/>
                </a:lnTo>
                <a:lnTo>
                  <a:pt x="1395866" y="50799"/>
                </a:lnTo>
                <a:lnTo>
                  <a:pt x="1428606" y="50799"/>
                </a:lnTo>
                <a:lnTo>
                  <a:pt x="1458608" y="38099"/>
                </a:lnTo>
                <a:lnTo>
                  <a:pt x="1474309" y="25399"/>
                </a:lnTo>
                <a:lnTo>
                  <a:pt x="1733313" y="25399"/>
                </a:lnTo>
                <a:lnTo>
                  <a:pt x="1748011" y="38099"/>
                </a:lnTo>
                <a:lnTo>
                  <a:pt x="1759163" y="50799"/>
                </a:lnTo>
                <a:lnTo>
                  <a:pt x="1769504" y="63499"/>
                </a:lnTo>
                <a:close/>
              </a:path>
              <a:path w="1877695" h="1930400">
                <a:moveTo>
                  <a:pt x="1835632" y="342899"/>
                </a:moveTo>
                <a:lnTo>
                  <a:pt x="1747913" y="342899"/>
                </a:lnTo>
                <a:lnTo>
                  <a:pt x="1749936" y="330199"/>
                </a:lnTo>
                <a:lnTo>
                  <a:pt x="1751944" y="330199"/>
                </a:lnTo>
                <a:lnTo>
                  <a:pt x="1755793" y="304799"/>
                </a:lnTo>
                <a:lnTo>
                  <a:pt x="1758079" y="279399"/>
                </a:lnTo>
                <a:lnTo>
                  <a:pt x="1758713" y="266699"/>
                </a:lnTo>
                <a:lnTo>
                  <a:pt x="1757607" y="241299"/>
                </a:lnTo>
                <a:lnTo>
                  <a:pt x="1754964" y="215899"/>
                </a:lnTo>
                <a:lnTo>
                  <a:pt x="1750744" y="203199"/>
                </a:lnTo>
                <a:lnTo>
                  <a:pt x="1744843" y="177799"/>
                </a:lnTo>
                <a:lnTo>
                  <a:pt x="1737157" y="165099"/>
                </a:lnTo>
                <a:lnTo>
                  <a:pt x="1736685" y="165099"/>
                </a:lnTo>
                <a:lnTo>
                  <a:pt x="1732730" y="152399"/>
                </a:lnTo>
                <a:lnTo>
                  <a:pt x="1728406" y="152399"/>
                </a:lnTo>
                <a:lnTo>
                  <a:pt x="1723699" y="139699"/>
                </a:lnTo>
                <a:lnTo>
                  <a:pt x="1718594" y="126999"/>
                </a:lnTo>
                <a:lnTo>
                  <a:pt x="1713668" y="126999"/>
                </a:lnTo>
                <a:lnTo>
                  <a:pt x="1708330" y="114299"/>
                </a:lnTo>
                <a:lnTo>
                  <a:pt x="1696256" y="114299"/>
                </a:lnTo>
                <a:lnTo>
                  <a:pt x="1687391" y="101599"/>
                </a:lnTo>
                <a:lnTo>
                  <a:pt x="1678068" y="101599"/>
                </a:lnTo>
                <a:lnTo>
                  <a:pt x="1668361" y="88899"/>
                </a:lnTo>
                <a:lnTo>
                  <a:pt x="1181012" y="88899"/>
                </a:lnTo>
                <a:lnTo>
                  <a:pt x="1168435" y="76199"/>
                </a:lnTo>
                <a:lnTo>
                  <a:pt x="1787811" y="76199"/>
                </a:lnTo>
                <a:lnTo>
                  <a:pt x="1808738" y="114299"/>
                </a:lnTo>
                <a:lnTo>
                  <a:pt x="1825194" y="152399"/>
                </a:lnTo>
                <a:lnTo>
                  <a:pt x="1839219" y="203199"/>
                </a:lnTo>
                <a:lnTo>
                  <a:pt x="1844370" y="253999"/>
                </a:lnTo>
                <a:lnTo>
                  <a:pt x="1843557" y="292099"/>
                </a:lnTo>
                <a:lnTo>
                  <a:pt x="1840590" y="317499"/>
                </a:lnTo>
                <a:lnTo>
                  <a:pt x="1835632" y="342899"/>
                </a:lnTo>
                <a:close/>
              </a:path>
              <a:path w="1877695" h="1930400">
                <a:moveTo>
                  <a:pt x="605634" y="101599"/>
                </a:moveTo>
                <a:lnTo>
                  <a:pt x="351021" y="101599"/>
                </a:lnTo>
                <a:lnTo>
                  <a:pt x="332707" y="88899"/>
                </a:lnTo>
                <a:lnTo>
                  <a:pt x="613207" y="88899"/>
                </a:lnTo>
                <a:lnTo>
                  <a:pt x="605634" y="101599"/>
                </a:lnTo>
                <a:close/>
              </a:path>
              <a:path w="1877695" h="1930400">
                <a:moveTo>
                  <a:pt x="895849" y="165099"/>
                </a:moveTo>
                <a:lnTo>
                  <a:pt x="835307" y="152399"/>
                </a:lnTo>
                <a:lnTo>
                  <a:pt x="833105" y="152399"/>
                </a:lnTo>
                <a:lnTo>
                  <a:pt x="811507" y="139699"/>
                </a:lnTo>
                <a:lnTo>
                  <a:pt x="792224" y="139699"/>
                </a:lnTo>
                <a:lnTo>
                  <a:pt x="774505" y="126999"/>
                </a:lnTo>
                <a:lnTo>
                  <a:pt x="757597" y="114299"/>
                </a:lnTo>
                <a:lnTo>
                  <a:pt x="738636" y="101599"/>
                </a:lnTo>
                <a:lnTo>
                  <a:pt x="718702" y="88899"/>
                </a:lnTo>
                <a:lnTo>
                  <a:pt x="1098209" y="88899"/>
                </a:lnTo>
                <a:lnTo>
                  <a:pt x="1041696" y="114299"/>
                </a:lnTo>
                <a:lnTo>
                  <a:pt x="996639" y="139699"/>
                </a:lnTo>
                <a:lnTo>
                  <a:pt x="948825" y="152399"/>
                </a:lnTo>
                <a:lnTo>
                  <a:pt x="895849" y="165099"/>
                </a:lnTo>
                <a:close/>
              </a:path>
              <a:path w="1877695" h="1930400">
                <a:moveTo>
                  <a:pt x="1529669" y="101599"/>
                </a:moveTo>
                <a:lnTo>
                  <a:pt x="1232315" y="101599"/>
                </a:lnTo>
                <a:lnTo>
                  <a:pt x="1219248" y="88899"/>
                </a:lnTo>
                <a:lnTo>
                  <a:pt x="1541445" y="88899"/>
                </a:lnTo>
                <a:lnTo>
                  <a:pt x="1529669" y="101599"/>
                </a:lnTo>
                <a:close/>
              </a:path>
              <a:path w="1877695" h="1930400">
                <a:moveTo>
                  <a:pt x="577184" y="114299"/>
                </a:moveTo>
                <a:lnTo>
                  <a:pt x="387059" y="114299"/>
                </a:lnTo>
                <a:lnTo>
                  <a:pt x="369143" y="101599"/>
                </a:lnTo>
                <a:lnTo>
                  <a:pt x="587003" y="101599"/>
                </a:lnTo>
                <a:lnTo>
                  <a:pt x="577184" y="114299"/>
                </a:lnTo>
                <a:close/>
              </a:path>
              <a:path w="1877695" h="1930400">
                <a:moveTo>
                  <a:pt x="1427888" y="139699"/>
                </a:moveTo>
                <a:lnTo>
                  <a:pt x="1350375" y="139699"/>
                </a:lnTo>
                <a:lnTo>
                  <a:pt x="1330681" y="126999"/>
                </a:lnTo>
                <a:lnTo>
                  <a:pt x="1306918" y="126999"/>
                </a:lnTo>
                <a:lnTo>
                  <a:pt x="1284423" y="114299"/>
                </a:lnTo>
                <a:lnTo>
                  <a:pt x="1271878" y="114299"/>
                </a:lnTo>
                <a:lnTo>
                  <a:pt x="1258624" y="101599"/>
                </a:lnTo>
                <a:lnTo>
                  <a:pt x="1518026" y="101599"/>
                </a:lnTo>
                <a:lnTo>
                  <a:pt x="1484834" y="114299"/>
                </a:lnTo>
                <a:lnTo>
                  <a:pt x="1453013" y="126999"/>
                </a:lnTo>
                <a:lnTo>
                  <a:pt x="1427888" y="139699"/>
                </a:lnTo>
                <a:close/>
              </a:path>
              <a:path w="1877695" h="1930400">
                <a:moveTo>
                  <a:pt x="500083" y="152399"/>
                </a:moveTo>
                <a:lnTo>
                  <a:pt x="462879" y="139699"/>
                </a:lnTo>
                <a:lnTo>
                  <a:pt x="405383" y="114299"/>
                </a:lnTo>
                <a:lnTo>
                  <a:pt x="568691" y="114299"/>
                </a:lnTo>
                <a:lnTo>
                  <a:pt x="561276" y="126999"/>
                </a:lnTo>
                <a:lnTo>
                  <a:pt x="528910" y="139699"/>
                </a:lnTo>
                <a:lnTo>
                  <a:pt x="500083" y="152399"/>
                </a:lnTo>
                <a:close/>
              </a:path>
              <a:path w="1877695" h="1930400">
                <a:moveTo>
                  <a:pt x="1830736" y="368299"/>
                </a:moveTo>
                <a:lnTo>
                  <a:pt x="1739025" y="368299"/>
                </a:lnTo>
                <a:lnTo>
                  <a:pt x="1741520" y="355599"/>
                </a:lnTo>
                <a:lnTo>
                  <a:pt x="1743764" y="355599"/>
                </a:lnTo>
                <a:lnTo>
                  <a:pt x="1745860" y="342899"/>
                </a:lnTo>
                <a:lnTo>
                  <a:pt x="1835318" y="342899"/>
                </a:lnTo>
                <a:lnTo>
                  <a:pt x="1833167" y="355599"/>
                </a:lnTo>
                <a:lnTo>
                  <a:pt x="1830736" y="368299"/>
                </a:lnTo>
                <a:close/>
              </a:path>
              <a:path w="1877695" h="1930400">
                <a:moveTo>
                  <a:pt x="1815834" y="1435099"/>
                </a:moveTo>
                <a:lnTo>
                  <a:pt x="1727168" y="1435099"/>
                </a:lnTo>
                <a:lnTo>
                  <a:pt x="1729999" y="1422399"/>
                </a:lnTo>
                <a:lnTo>
                  <a:pt x="1733067" y="1409699"/>
                </a:lnTo>
                <a:lnTo>
                  <a:pt x="1736685" y="1396999"/>
                </a:lnTo>
                <a:lnTo>
                  <a:pt x="1741296" y="1384299"/>
                </a:lnTo>
                <a:lnTo>
                  <a:pt x="1745730" y="1371599"/>
                </a:lnTo>
                <a:lnTo>
                  <a:pt x="1750046" y="1358899"/>
                </a:lnTo>
                <a:lnTo>
                  <a:pt x="1754303" y="1346199"/>
                </a:lnTo>
                <a:lnTo>
                  <a:pt x="1766519" y="1308099"/>
                </a:lnTo>
                <a:lnTo>
                  <a:pt x="1777585" y="1282699"/>
                </a:lnTo>
                <a:lnTo>
                  <a:pt x="1786291" y="1244599"/>
                </a:lnTo>
                <a:lnTo>
                  <a:pt x="1791428" y="1206499"/>
                </a:lnTo>
                <a:lnTo>
                  <a:pt x="1789980" y="1181099"/>
                </a:lnTo>
                <a:lnTo>
                  <a:pt x="1782088" y="1155699"/>
                </a:lnTo>
                <a:lnTo>
                  <a:pt x="1769860" y="1130299"/>
                </a:lnTo>
                <a:lnTo>
                  <a:pt x="1755405" y="1092199"/>
                </a:lnTo>
                <a:lnTo>
                  <a:pt x="1732801" y="1054099"/>
                </a:lnTo>
                <a:lnTo>
                  <a:pt x="1715094" y="1003299"/>
                </a:lnTo>
                <a:lnTo>
                  <a:pt x="1707357" y="952499"/>
                </a:lnTo>
                <a:lnTo>
                  <a:pt x="1714662" y="888999"/>
                </a:lnTo>
                <a:lnTo>
                  <a:pt x="1715291" y="888999"/>
                </a:lnTo>
                <a:lnTo>
                  <a:pt x="1723282" y="863599"/>
                </a:lnTo>
                <a:lnTo>
                  <a:pt x="1732378" y="850899"/>
                </a:lnTo>
                <a:lnTo>
                  <a:pt x="1742213" y="825499"/>
                </a:lnTo>
                <a:lnTo>
                  <a:pt x="1752416" y="812799"/>
                </a:lnTo>
                <a:lnTo>
                  <a:pt x="1763693" y="787399"/>
                </a:lnTo>
                <a:lnTo>
                  <a:pt x="1773613" y="774699"/>
                </a:lnTo>
                <a:lnTo>
                  <a:pt x="1780997" y="749299"/>
                </a:lnTo>
                <a:lnTo>
                  <a:pt x="1784664" y="723899"/>
                </a:lnTo>
                <a:lnTo>
                  <a:pt x="1782811" y="698499"/>
                </a:lnTo>
                <a:lnTo>
                  <a:pt x="1774675" y="660399"/>
                </a:lnTo>
                <a:lnTo>
                  <a:pt x="1762410" y="647699"/>
                </a:lnTo>
                <a:lnTo>
                  <a:pt x="1729282" y="596899"/>
                </a:lnTo>
                <a:lnTo>
                  <a:pt x="1713285" y="558799"/>
                </a:lnTo>
                <a:lnTo>
                  <a:pt x="1702775" y="520699"/>
                </a:lnTo>
                <a:lnTo>
                  <a:pt x="1700347" y="482599"/>
                </a:lnTo>
                <a:lnTo>
                  <a:pt x="1701760" y="469899"/>
                </a:lnTo>
                <a:lnTo>
                  <a:pt x="1704456" y="457199"/>
                </a:lnTo>
                <a:lnTo>
                  <a:pt x="1708244" y="431799"/>
                </a:lnTo>
                <a:lnTo>
                  <a:pt x="1712931" y="419099"/>
                </a:lnTo>
                <a:lnTo>
                  <a:pt x="1717695" y="406399"/>
                </a:lnTo>
                <a:lnTo>
                  <a:pt x="1722724" y="406399"/>
                </a:lnTo>
                <a:lnTo>
                  <a:pt x="1727930" y="393699"/>
                </a:lnTo>
                <a:lnTo>
                  <a:pt x="1733224" y="380999"/>
                </a:lnTo>
                <a:lnTo>
                  <a:pt x="1736265" y="368299"/>
                </a:lnTo>
                <a:lnTo>
                  <a:pt x="1828040" y="368299"/>
                </a:lnTo>
                <a:lnTo>
                  <a:pt x="1825093" y="380999"/>
                </a:lnTo>
                <a:lnTo>
                  <a:pt x="1821873" y="393699"/>
                </a:lnTo>
                <a:lnTo>
                  <a:pt x="1818565" y="393699"/>
                </a:lnTo>
                <a:lnTo>
                  <a:pt x="1815138" y="406399"/>
                </a:lnTo>
                <a:lnTo>
                  <a:pt x="1811564" y="419099"/>
                </a:lnTo>
                <a:lnTo>
                  <a:pt x="1810463" y="419099"/>
                </a:lnTo>
                <a:lnTo>
                  <a:pt x="1805567" y="431799"/>
                </a:lnTo>
                <a:lnTo>
                  <a:pt x="1800907" y="431799"/>
                </a:lnTo>
                <a:lnTo>
                  <a:pt x="1796659" y="444499"/>
                </a:lnTo>
                <a:lnTo>
                  <a:pt x="1793002" y="457199"/>
                </a:lnTo>
                <a:lnTo>
                  <a:pt x="1790306" y="457199"/>
                </a:lnTo>
                <a:lnTo>
                  <a:pt x="1788185" y="469899"/>
                </a:lnTo>
                <a:lnTo>
                  <a:pt x="1786742" y="482599"/>
                </a:lnTo>
                <a:lnTo>
                  <a:pt x="1786080" y="482599"/>
                </a:lnTo>
                <a:lnTo>
                  <a:pt x="1787971" y="507999"/>
                </a:lnTo>
                <a:lnTo>
                  <a:pt x="1795303" y="533399"/>
                </a:lnTo>
                <a:lnTo>
                  <a:pt x="1806322" y="558799"/>
                </a:lnTo>
                <a:lnTo>
                  <a:pt x="1819273" y="571499"/>
                </a:lnTo>
                <a:lnTo>
                  <a:pt x="1839452" y="609599"/>
                </a:lnTo>
                <a:lnTo>
                  <a:pt x="1856830" y="634999"/>
                </a:lnTo>
                <a:lnTo>
                  <a:pt x="1868250" y="673099"/>
                </a:lnTo>
                <a:lnTo>
                  <a:pt x="1870555" y="723899"/>
                </a:lnTo>
                <a:lnTo>
                  <a:pt x="1865275" y="774699"/>
                </a:lnTo>
                <a:lnTo>
                  <a:pt x="1854981" y="800099"/>
                </a:lnTo>
                <a:lnTo>
                  <a:pt x="1841266" y="825499"/>
                </a:lnTo>
                <a:lnTo>
                  <a:pt x="1817970" y="863599"/>
                </a:lnTo>
                <a:lnTo>
                  <a:pt x="1810542" y="876299"/>
                </a:lnTo>
                <a:lnTo>
                  <a:pt x="1803822" y="888999"/>
                </a:lnTo>
                <a:lnTo>
                  <a:pt x="1798193" y="914399"/>
                </a:lnTo>
                <a:lnTo>
                  <a:pt x="1794297" y="952499"/>
                </a:lnTo>
                <a:lnTo>
                  <a:pt x="1801005" y="990599"/>
                </a:lnTo>
                <a:lnTo>
                  <a:pt x="1814762" y="1015999"/>
                </a:lnTo>
                <a:lnTo>
                  <a:pt x="1832014" y="1054099"/>
                </a:lnTo>
                <a:lnTo>
                  <a:pt x="1850688" y="1092199"/>
                </a:lnTo>
                <a:lnTo>
                  <a:pt x="1866367" y="1130299"/>
                </a:lnTo>
                <a:lnTo>
                  <a:pt x="1876235" y="1168399"/>
                </a:lnTo>
                <a:lnTo>
                  <a:pt x="1877477" y="1219199"/>
                </a:lnTo>
                <a:lnTo>
                  <a:pt x="1871376" y="1257299"/>
                </a:lnTo>
                <a:lnTo>
                  <a:pt x="1861471" y="1295399"/>
                </a:lnTo>
                <a:lnTo>
                  <a:pt x="1849028" y="1333499"/>
                </a:lnTo>
                <a:lnTo>
                  <a:pt x="1835318" y="1371599"/>
                </a:lnTo>
                <a:lnTo>
                  <a:pt x="1830653" y="1384299"/>
                </a:lnTo>
                <a:lnTo>
                  <a:pt x="1826194" y="1396999"/>
                </a:lnTo>
                <a:lnTo>
                  <a:pt x="1822089" y="1409699"/>
                </a:lnTo>
                <a:lnTo>
                  <a:pt x="1818486" y="1422399"/>
                </a:lnTo>
                <a:lnTo>
                  <a:pt x="1815834" y="1435099"/>
                </a:lnTo>
                <a:close/>
              </a:path>
              <a:path w="1877695" h="1930400">
                <a:moveTo>
                  <a:pt x="1180637" y="1930399"/>
                </a:moveTo>
                <a:lnTo>
                  <a:pt x="1102111" y="1930399"/>
                </a:lnTo>
                <a:lnTo>
                  <a:pt x="1061223" y="1917699"/>
                </a:lnTo>
                <a:lnTo>
                  <a:pt x="1023196" y="1904999"/>
                </a:lnTo>
                <a:lnTo>
                  <a:pt x="986482" y="1879599"/>
                </a:lnTo>
                <a:lnTo>
                  <a:pt x="952478" y="1866899"/>
                </a:lnTo>
                <a:lnTo>
                  <a:pt x="917384" y="1854199"/>
                </a:lnTo>
                <a:lnTo>
                  <a:pt x="880343" y="1841499"/>
                </a:lnTo>
                <a:lnTo>
                  <a:pt x="1631079" y="1841499"/>
                </a:lnTo>
                <a:lnTo>
                  <a:pt x="1646174" y="1828799"/>
                </a:lnTo>
                <a:lnTo>
                  <a:pt x="1689102" y="1828799"/>
                </a:lnTo>
                <a:lnTo>
                  <a:pt x="1701782" y="1816099"/>
                </a:lnTo>
                <a:lnTo>
                  <a:pt x="1713902" y="1816099"/>
                </a:lnTo>
                <a:lnTo>
                  <a:pt x="1725359" y="1803399"/>
                </a:lnTo>
                <a:lnTo>
                  <a:pt x="1738219" y="1803399"/>
                </a:lnTo>
                <a:lnTo>
                  <a:pt x="1765473" y="1765299"/>
                </a:lnTo>
                <a:lnTo>
                  <a:pt x="1775715" y="1727199"/>
                </a:lnTo>
                <a:lnTo>
                  <a:pt x="1775068" y="1714499"/>
                </a:lnTo>
                <a:lnTo>
                  <a:pt x="1770701" y="1689099"/>
                </a:lnTo>
                <a:lnTo>
                  <a:pt x="1764194" y="1676399"/>
                </a:lnTo>
                <a:lnTo>
                  <a:pt x="1756243" y="1650999"/>
                </a:lnTo>
                <a:lnTo>
                  <a:pt x="1742567" y="1625599"/>
                </a:lnTo>
                <a:lnTo>
                  <a:pt x="1737609" y="1612899"/>
                </a:lnTo>
                <a:lnTo>
                  <a:pt x="1732740" y="1612899"/>
                </a:lnTo>
                <a:lnTo>
                  <a:pt x="1728033" y="1600199"/>
                </a:lnTo>
                <a:lnTo>
                  <a:pt x="1727089" y="1600199"/>
                </a:lnTo>
                <a:lnTo>
                  <a:pt x="1723068" y="1587499"/>
                </a:lnTo>
                <a:lnTo>
                  <a:pt x="1719578" y="1574799"/>
                </a:lnTo>
                <a:lnTo>
                  <a:pt x="1716736" y="1562099"/>
                </a:lnTo>
                <a:lnTo>
                  <a:pt x="1714662" y="1536699"/>
                </a:lnTo>
                <a:lnTo>
                  <a:pt x="1713376" y="1523999"/>
                </a:lnTo>
                <a:lnTo>
                  <a:pt x="1713108" y="1511299"/>
                </a:lnTo>
                <a:lnTo>
                  <a:pt x="1713932" y="1498599"/>
                </a:lnTo>
                <a:lnTo>
                  <a:pt x="1715920" y="1485899"/>
                </a:lnTo>
                <a:lnTo>
                  <a:pt x="1715763" y="1485899"/>
                </a:lnTo>
                <a:lnTo>
                  <a:pt x="1717626" y="1473199"/>
                </a:lnTo>
                <a:lnTo>
                  <a:pt x="1719696" y="1460499"/>
                </a:lnTo>
                <a:lnTo>
                  <a:pt x="1722001" y="1447799"/>
                </a:lnTo>
                <a:lnTo>
                  <a:pt x="1724572" y="1435099"/>
                </a:lnTo>
                <a:lnTo>
                  <a:pt x="1813314" y="1435099"/>
                </a:lnTo>
                <a:lnTo>
                  <a:pt x="1810943" y="1447799"/>
                </a:lnTo>
                <a:lnTo>
                  <a:pt x="1808733" y="1460499"/>
                </a:lnTo>
                <a:lnTo>
                  <a:pt x="1806730" y="1473199"/>
                </a:lnTo>
                <a:lnTo>
                  <a:pt x="1804741" y="1473199"/>
                </a:lnTo>
                <a:lnTo>
                  <a:pt x="1802782" y="1485899"/>
                </a:lnTo>
                <a:lnTo>
                  <a:pt x="1800867" y="1498599"/>
                </a:lnTo>
                <a:lnTo>
                  <a:pt x="1800710" y="1498599"/>
                </a:lnTo>
                <a:lnTo>
                  <a:pt x="1799666" y="1511299"/>
                </a:lnTo>
                <a:lnTo>
                  <a:pt x="1799314" y="1511299"/>
                </a:lnTo>
                <a:lnTo>
                  <a:pt x="1799582" y="1523999"/>
                </a:lnTo>
                <a:lnTo>
                  <a:pt x="1800396" y="1536699"/>
                </a:lnTo>
                <a:lnTo>
                  <a:pt x="1801740" y="1536699"/>
                </a:lnTo>
                <a:lnTo>
                  <a:pt x="1803601" y="1549399"/>
                </a:lnTo>
                <a:lnTo>
                  <a:pt x="1805904" y="1562099"/>
                </a:lnTo>
                <a:lnTo>
                  <a:pt x="1808576" y="1562099"/>
                </a:lnTo>
                <a:lnTo>
                  <a:pt x="1812238" y="1574799"/>
                </a:lnTo>
                <a:lnTo>
                  <a:pt x="1816284" y="1587499"/>
                </a:lnTo>
                <a:lnTo>
                  <a:pt x="1820565" y="1587499"/>
                </a:lnTo>
                <a:lnTo>
                  <a:pt x="1824936" y="1600199"/>
                </a:lnTo>
                <a:lnTo>
                  <a:pt x="1835684" y="1625599"/>
                </a:lnTo>
                <a:lnTo>
                  <a:pt x="1845681" y="1650999"/>
                </a:lnTo>
                <a:lnTo>
                  <a:pt x="1854114" y="1663699"/>
                </a:lnTo>
                <a:lnTo>
                  <a:pt x="1860173" y="1689099"/>
                </a:lnTo>
                <a:lnTo>
                  <a:pt x="1860330" y="1701799"/>
                </a:lnTo>
                <a:lnTo>
                  <a:pt x="1861965" y="1727199"/>
                </a:lnTo>
                <a:lnTo>
                  <a:pt x="1853141" y="1777999"/>
                </a:lnTo>
                <a:lnTo>
                  <a:pt x="1829864" y="1828799"/>
                </a:lnTo>
                <a:lnTo>
                  <a:pt x="1813433" y="1841499"/>
                </a:lnTo>
                <a:lnTo>
                  <a:pt x="1794140" y="1866899"/>
                </a:lnTo>
                <a:lnTo>
                  <a:pt x="1373598" y="1866899"/>
                </a:lnTo>
                <a:lnTo>
                  <a:pt x="1344120" y="1879599"/>
                </a:lnTo>
                <a:lnTo>
                  <a:pt x="1312739" y="1892299"/>
                </a:lnTo>
                <a:lnTo>
                  <a:pt x="1291286" y="1892299"/>
                </a:lnTo>
                <a:lnTo>
                  <a:pt x="1279623" y="1904999"/>
                </a:lnTo>
                <a:lnTo>
                  <a:pt x="1254693" y="1904999"/>
                </a:lnTo>
                <a:lnTo>
                  <a:pt x="1242894" y="1917699"/>
                </a:lnTo>
                <a:lnTo>
                  <a:pt x="1191612" y="1917699"/>
                </a:lnTo>
                <a:lnTo>
                  <a:pt x="1180637" y="1930399"/>
                </a:lnTo>
                <a:close/>
              </a:path>
              <a:path w="1877695" h="1930400">
                <a:moveTo>
                  <a:pt x="130829" y="1574799"/>
                </a:moveTo>
                <a:lnTo>
                  <a:pt x="41529" y="1574799"/>
                </a:lnTo>
                <a:lnTo>
                  <a:pt x="43680" y="1562099"/>
                </a:lnTo>
                <a:lnTo>
                  <a:pt x="132925" y="1562099"/>
                </a:lnTo>
                <a:lnTo>
                  <a:pt x="130829" y="1574799"/>
                </a:lnTo>
                <a:close/>
              </a:path>
              <a:path w="1877695" h="1930400">
                <a:moveTo>
                  <a:pt x="799309" y="1866899"/>
                </a:moveTo>
                <a:lnTo>
                  <a:pt x="107343" y="1866899"/>
                </a:lnTo>
                <a:lnTo>
                  <a:pt x="97799" y="1854199"/>
                </a:lnTo>
                <a:lnTo>
                  <a:pt x="74485" y="1816099"/>
                </a:lnTo>
                <a:lnTo>
                  <a:pt x="51653" y="1765299"/>
                </a:lnTo>
                <a:lnTo>
                  <a:pt x="37628" y="1714499"/>
                </a:lnTo>
                <a:lnTo>
                  <a:pt x="32476" y="1663699"/>
                </a:lnTo>
                <a:lnTo>
                  <a:pt x="33290" y="1638299"/>
                </a:lnTo>
                <a:lnTo>
                  <a:pt x="36257" y="1600199"/>
                </a:lnTo>
                <a:lnTo>
                  <a:pt x="41214" y="1574799"/>
                </a:lnTo>
                <a:lnTo>
                  <a:pt x="128776" y="1574799"/>
                </a:lnTo>
                <a:lnTo>
                  <a:pt x="124745" y="1600199"/>
                </a:lnTo>
                <a:lnTo>
                  <a:pt x="120896" y="1612899"/>
                </a:lnTo>
                <a:lnTo>
                  <a:pt x="118610" y="1638299"/>
                </a:lnTo>
                <a:lnTo>
                  <a:pt x="117976" y="1663699"/>
                </a:lnTo>
                <a:lnTo>
                  <a:pt x="119082" y="1676399"/>
                </a:lnTo>
                <a:lnTo>
                  <a:pt x="121724" y="1701799"/>
                </a:lnTo>
                <a:lnTo>
                  <a:pt x="125945" y="1714499"/>
                </a:lnTo>
                <a:lnTo>
                  <a:pt x="131846" y="1739899"/>
                </a:lnTo>
                <a:lnTo>
                  <a:pt x="139532" y="1752599"/>
                </a:lnTo>
                <a:lnTo>
                  <a:pt x="140004" y="1752599"/>
                </a:lnTo>
                <a:lnTo>
                  <a:pt x="143959" y="1765299"/>
                </a:lnTo>
                <a:lnTo>
                  <a:pt x="148282" y="1777999"/>
                </a:lnTo>
                <a:lnTo>
                  <a:pt x="152989" y="1777999"/>
                </a:lnTo>
                <a:lnTo>
                  <a:pt x="158095" y="1790699"/>
                </a:lnTo>
                <a:lnTo>
                  <a:pt x="163020" y="1790699"/>
                </a:lnTo>
                <a:lnTo>
                  <a:pt x="168359" y="1803399"/>
                </a:lnTo>
                <a:lnTo>
                  <a:pt x="174111" y="1803399"/>
                </a:lnTo>
                <a:lnTo>
                  <a:pt x="180275" y="1816099"/>
                </a:lnTo>
                <a:lnTo>
                  <a:pt x="189298" y="1816099"/>
                </a:lnTo>
                <a:lnTo>
                  <a:pt x="198621" y="1828799"/>
                </a:lnTo>
                <a:lnTo>
                  <a:pt x="228544" y="1828799"/>
                </a:lnTo>
                <a:lnTo>
                  <a:pt x="238833" y="1841499"/>
                </a:lnTo>
                <a:lnTo>
                  <a:pt x="840499" y="1841499"/>
                </a:lnTo>
                <a:lnTo>
                  <a:pt x="826160" y="1854199"/>
                </a:lnTo>
                <a:lnTo>
                  <a:pt x="812498" y="1854199"/>
                </a:lnTo>
                <a:lnTo>
                  <a:pt x="799309" y="1866899"/>
                </a:lnTo>
                <a:close/>
              </a:path>
              <a:path w="1877695" h="1930400">
                <a:moveTo>
                  <a:pt x="1111807" y="1841499"/>
                </a:moveTo>
                <a:lnTo>
                  <a:pt x="285298" y="1841499"/>
                </a:lnTo>
                <a:lnTo>
                  <a:pt x="298249" y="1828799"/>
                </a:lnTo>
                <a:lnTo>
                  <a:pt x="681526" y="1828799"/>
                </a:lnTo>
                <a:lnTo>
                  <a:pt x="703503" y="1816099"/>
                </a:lnTo>
                <a:lnTo>
                  <a:pt x="723385" y="1803399"/>
                </a:lnTo>
                <a:lnTo>
                  <a:pt x="742338" y="1790699"/>
                </a:lnTo>
                <a:lnTo>
                  <a:pt x="759030" y="1790699"/>
                </a:lnTo>
                <a:lnTo>
                  <a:pt x="776651" y="1777999"/>
                </a:lnTo>
                <a:lnTo>
                  <a:pt x="796071" y="1765299"/>
                </a:lnTo>
                <a:lnTo>
                  <a:pt x="820521" y="1765299"/>
                </a:lnTo>
                <a:lnTo>
                  <a:pt x="880969" y="1752599"/>
                </a:lnTo>
                <a:lnTo>
                  <a:pt x="933881" y="1765299"/>
                </a:lnTo>
                <a:lnTo>
                  <a:pt x="981631" y="1777999"/>
                </a:lnTo>
                <a:lnTo>
                  <a:pt x="1026595" y="1803399"/>
                </a:lnTo>
                <a:lnTo>
                  <a:pt x="1111807" y="1841499"/>
                </a:lnTo>
                <a:close/>
              </a:path>
              <a:path w="1877695" h="1930400">
                <a:moveTo>
                  <a:pt x="626350" y="1828799"/>
                </a:moveTo>
                <a:lnTo>
                  <a:pt x="346705" y="1828799"/>
                </a:lnTo>
                <a:lnTo>
                  <a:pt x="358348" y="1816099"/>
                </a:lnTo>
                <a:lnTo>
                  <a:pt x="438440" y="1790699"/>
                </a:lnTo>
                <a:lnTo>
                  <a:pt x="494308" y="1777999"/>
                </a:lnTo>
                <a:lnTo>
                  <a:pt x="532500" y="1777999"/>
                </a:lnTo>
                <a:lnTo>
                  <a:pt x="559562" y="1790699"/>
                </a:lnTo>
                <a:lnTo>
                  <a:pt x="582041" y="1803399"/>
                </a:lnTo>
                <a:lnTo>
                  <a:pt x="592308" y="1816099"/>
                </a:lnTo>
                <a:lnTo>
                  <a:pt x="606129" y="1816099"/>
                </a:lnTo>
                <a:lnTo>
                  <a:pt x="626350" y="1828799"/>
                </a:lnTo>
                <a:close/>
              </a:path>
              <a:path w="1877695" h="1930400">
                <a:moveTo>
                  <a:pt x="1525353" y="1828799"/>
                </a:moveTo>
                <a:lnTo>
                  <a:pt x="1234714" y="1828799"/>
                </a:lnTo>
                <a:lnTo>
                  <a:pt x="1249299" y="1816099"/>
                </a:lnTo>
                <a:lnTo>
                  <a:pt x="1271332" y="1816099"/>
                </a:lnTo>
                <a:lnTo>
                  <a:pt x="1281906" y="1803399"/>
                </a:lnTo>
                <a:lnTo>
                  <a:pt x="1326914" y="1790699"/>
                </a:lnTo>
                <a:lnTo>
                  <a:pt x="1370373" y="1777999"/>
                </a:lnTo>
                <a:lnTo>
                  <a:pt x="1416869" y="1777999"/>
                </a:lnTo>
                <a:lnTo>
                  <a:pt x="1470991" y="1803399"/>
                </a:lnTo>
                <a:lnTo>
                  <a:pt x="1489315" y="1803399"/>
                </a:lnTo>
                <a:lnTo>
                  <a:pt x="1525353" y="1828799"/>
                </a:lnTo>
                <a:close/>
              </a:path>
              <a:path w="1877695" h="1930400">
                <a:moveTo>
                  <a:pt x="1597733" y="1841499"/>
                </a:moveTo>
                <a:lnTo>
                  <a:pt x="1192594" y="1841499"/>
                </a:lnTo>
                <a:lnTo>
                  <a:pt x="1201241" y="1828799"/>
                </a:lnTo>
                <a:lnTo>
                  <a:pt x="1579652" y="1828799"/>
                </a:lnTo>
                <a:lnTo>
                  <a:pt x="1597733" y="1841499"/>
                </a:lnTo>
                <a:close/>
              </a:path>
              <a:path w="1877695" h="1930400">
                <a:moveTo>
                  <a:pt x="389024" y="1904999"/>
                </a:moveTo>
                <a:lnTo>
                  <a:pt x="158999" y="1904999"/>
                </a:lnTo>
                <a:lnTo>
                  <a:pt x="143534" y="1892299"/>
                </a:lnTo>
                <a:lnTo>
                  <a:pt x="128835" y="1879599"/>
                </a:lnTo>
                <a:lnTo>
                  <a:pt x="117683" y="1866899"/>
                </a:lnTo>
                <a:lnTo>
                  <a:pt x="496859" y="1866899"/>
                </a:lnTo>
                <a:lnTo>
                  <a:pt x="456996" y="1879599"/>
                </a:lnTo>
                <a:lnTo>
                  <a:pt x="389024" y="1904999"/>
                </a:lnTo>
                <a:close/>
              </a:path>
              <a:path w="1877695" h="1930400">
                <a:moveTo>
                  <a:pt x="659437" y="1917699"/>
                </a:moveTo>
                <a:lnTo>
                  <a:pt x="610409" y="1904999"/>
                </a:lnTo>
                <a:lnTo>
                  <a:pt x="575612" y="1904999"/>
                </a:lnTo>
                <a:lnTo>
                  <a:pt x="550754" y="1892299"/>
                </a:lnTo>
                <a:lnTo>
                  <a:pt x="531546" y="1879599"/>
                </a:lnTo>
                <a:lnTo>
                  <a:pt x="518435" y="1866899"/>
                </a:lnTo>
                <a:lnTo>
                  <a:pt x="786385" y="1866899"/>
                </a:lnTo>
                <a:lnTo>
                  <a:pt x="760289" y="1879599"/>
                </a:lnTo>
                <a:lnTo>
                  <a:pt x="732055" y="1892299"/>
                </a:lnTo>
                <a:lnTo>
                  <a:pt x="699249" y="1904999"/>
                </a:lnTo>
                <a:lnTo>
                  <a:pt x="659437" y="1917699"/>
                </a:lnTo>
                <a:close/>
              </a:path>
              <a:path w="1877695" h="1930400">
                <a:moveTo>
                  <a:pt x="1735132" y="1904999"/>
                </a:moveTo>
                <a:lnTo>
                  <a:pt x="1501426" y="1904999"/>
                </a:lnTo>
                <a:lnTo>
                  <a:pt x="1479486" y="1892299"/>
                </a:lnTo>
                <a:lnTo>
                  <a:pt x="1457901" y="1892299"/>
                </a:lnTo>
                <a:lnTo>
                  <a:pt x="1436698" y="1879599"/>
                </a:lnTo>
                <a:lnTo>
                  <a:pt x="1403637" y="1866899"/>
                </a:lnTo>
                <a:lnTo>
                  <a:pt x="1794140" y="1866899"/>
                </a:lnTo>
                <a:lnTo>
                  <a:pt x="1772237" y="1879599"/>
                </a:lnTo>
                <a:lnTo>
                  <a:pt x="1754031" y="1892299"/>
                </a:lnTo>
                <a:lnTo>
                  <a:pt x="1735132" y="1904999"/>
                </a:lnTo>
                <a:close/>
              </a:path>
              <a:path w="1877695" h="1930400">
                <a:moveTo>
                  <a:pt x="342573" y="1917699"/>
                </a:moveTo>
                <a:lnTo>
                  <a:pt x="191759" y="1917699"/>
                </a:lnTo>
                <a:lnTo>
                  <a:pt x="175113" y="1904999"/>
                </a:lnTo>
                <a:lnTo>
                  <a:pt x="357994" y="1904999"/>
                </a:lnTo>
                <a:lnTo>
                  <a:pt x="342573" y="1917699"/>
                </a:lnTo>
                <a:close/>
              </a:path>
              <a:path w="1877695" h="1930400">
                <a:moveTo>
                  <a:pt x="1695786" y="1917699"/>
                </a:moveTo>
                <a:lnTo>
                  <a:pt x="1547045" y="1917699"/>
                </a:lnTo>
                <a:lnTo>
                  <a:pt x="1523690" y="1904999"/>
                </a:lnTo>
                <a:lnTo>
                  <a:pt x="1715673" y="1904999"/>
                </a:lnTo>
                <a:lnTo>
                  <a:pt x="1695786" y="1917699"/>
                </a:lnTo>
                <a:close/>
              </a:path>
            </a:pathLst>
          </a:custGeom>
          <a:solidFill>
            <a:srgbClr val="1A7C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6108" y="2375672"/>
            <a:ext cx="1877695" cy="1930400"/>
          </a:xfrm>
          <a:custGeom>
            <a:avLst/>
            <a:gdLst/>
            <a:ahLst/>
            <a:cxnLst/>
            <a:rect l="l" t="t" r="r" b="b"/>
            <a:pathLst>
              <a:path w="1877695" h="1930400">
                <a:moveTo>
                  <a:pt x="353786" y="12699"/>
                </a:moveTo>
                <a:lnTo>
                  <a:pt x="181691" y="12699"/>
                </a:lnTo>
                <a:lnTo>
                  <a:pt x="200578" y="0"/>
                </a:lnTo>
                <a:lnTo>
                  <a:pt x="330431" y="0"/>
                </a:lnTo>
                <a:lnTo>
                  <a:pt x="353786" y="12699"/>
                </a:lnTo>
                <a:close/>
              </a:path>
              <a:path w="1877695" h="1930400">
                <a:moveTo>
                  <a:pt x="829369" y="63499"/>
                </a:moveTo>
                <a:lnTo>
                  <a:pt x="502342" y="63499"/>
                </a:lnTo>
                <a:lnTo>
                  <a:pt x="513769" y="50799"/>
                </a:lnTo>
                <a:lnTo>
                  <a:pt x="522566" y="50799"/>
                </a:lnTo>
                <a:lnTo>
                  <a:pt x="532587" y="38099"/>
                </a:lnTo>
                <a:lnTo>
                  <a:pt x="544053" y="25399"/>
                </a:lnTo>
                <a:lnTo>
                  <a:pt x="557186" y="25399"/>
                </a:lnTo>
                <a:lnTo>
                  <a:pt x="569129" y="12699"/>
                </a:lnTo>
                <a:lnTo>
                  <a:pt x="595080" y="12699"/>
                </a:lnTo>
                <a:lnTo>
                  <a:pt x="609413" y="0"/>
                </a:lnTo>
                <a:lnTo>
                  <a:pt x="715807" y="0"/>
                </a:lnTo>
                <a:lnTo>
                  <a:pt x="748473" y="12699"/>
                </a:lnTo>
                <a:lnTo>
                  <a:pt x="776656" y="25399"/>
                </a:lnTo>
                <a:lnTo>
                  <a:pt x="802745" y="38099"/>
                </a:lnTo>
                <a:lnTo>
                  <a:pt x="815836" y="50799"/>
                </a:lnTo>
                <a:lnTo>
                  <a:pt x="829369" y="63499"/>
                </a:lnTo>
                <a:close/>
              </a:path>
              <a:path w="1877695" h="1930400">
                <a:moveTo>
                  <a:pt x="1779048" y="76199"/>
                </a:moveTo>
                <a:lnTo>
                  <a:pt x="898184" y="76199"/>
                </a:lnTo>
                <a:lnTo>
                  <a:pt x="934668" y="63499"/>
                </a:lnTo>
                <a:lnTo>
                  <a:pt x="969293" y="50799"/>
                </a:lnTo>
                <a:lnTo>
                  <a:pt x="1002841" y="38099"/>
                </a:lnTo>
                <a:lnTo>
                  <a:pt x="1039538" y="25399"/>
                </a:lnTo>
                <a:lnTo>
                  <a:pt x="1077563" y="0"/>
                </a:lnTo>
                <a:lnTo>
                  <a:pt x="1228264" y="0"/>
                </a:lnTo>
                <a:lnTo>
                  <a:pt x="1243344" y="12699"/>
                </a:lnTo>
                <a:lnTo>
                  <a:pt x="1272795" y="12699"/>
                </a:lnTo>
                <a:lnTo>
                  <a:pt x="1287255" y="25399"/>
                </a:lnTo>
                <a:lnTo>
                  <a:pt x="1302531" y="25399"/>
                </a:lnTo>
                <a:lnTo>
                  <a:pt x="1315787" y="38099"/>
                </a:lnTo>
                <a:lnTo>
                  <a:pt x="1337594" y="38099"/>
                </a:lnTo>
                <a:lnTo>
                  <a:pt x="1354853" y="50799"/>
                </a:lnTo>
                <a:lnTo>
                  <a:pt x="1378341" y="50799"/>
                </a:lnTo>
                <a:lnTo>
                  <a:pt x="1386045" y="63499"/>
                </a:lnTo>
                <a:lnTo>
                  <a:pt x="1769504" y="63499"/>
                </a:lnTo>
                <a:lnTo>
                  <a:pt x="1779048" y="76199"/>
                </a:lnTo>
                <a:close/>
              </a:path>
              <a:path w="1877695" h="1930400">
                <a:moveTo>
                  <a:pt x="1685088" y="12699"/>
                </a:moveTo>
                <a:lnTo>
                  <a:pt x="1534273" y="12699"/>
                </a:lnTo>
                <a:lnTo>
                  <a:pt x="1549960" y="0"/>
                </a:lnTo>
                <a:lnTo>
                  <a:pt x="1667998" y="0"/>
                </a:lnTo>
                <a:lnTo>
                  <a:pt x="1685088" y="12699"/>
                </a:lnTo>
                <a:close/>
              </a:path>
              <a:path w="1877695" h="1930400">
                <a:moveTo>
                  <a:pt x="135169" y="1562099"/>
                </a:moveTo>
                <a:lnTo>
                  <a:pt x="46111" y="1562099"/>
                </a:lnTo>
                <a:lnTo>
                  <a:pt x="48807" y="1549399"/>
                </a:lnTo>
                <a:lnTo>
                  <a:pt x="51754" y="1536699"/>
                </a:lnTo>
                <a:lnTo>
                  <a:pt x="54974" y="1536699"/>
                </a:lnTo>
                <a:lnTo>
                  <a:pt x="58282" y="1523999"/>
                </a:lnTo>
                <a:lnTo>
                  <a:pt x="61709" y="1511299"/>
                </a:lnTo>
                <a:lnTo>
                  <a:pt x="65283" y="1498599"/>
                </a:lnTo>
                <a:lnTo>
                  <a:pt x="71280" y="1498599"/>
                </a:lnTo>
                <a:lnTo>
                  <a:pt x="75940" y="1485899"/>
                </a:lnTo>
                <a:lnTo>
                  <a:pt x="80188" y="1473199"/>
                </a:lnTo>
                <a:lnTo>
                  <a:pt x="83845" y="1460499"/>
                </a:lnTo>
                <a:lnTo>
                  <a:pt x="86541" y="1460499"/>
                </a:lnTo>
                <a:lnTo>
                  <a:pt x="88663" y="1447799"/>
                </a:lnTo>
                <a:lnTo>
                  <a:pt x="90105" y="1447799"/>
                </a:lnTo>
                <a:lnTo>
                  <a:pt x="90767" y="1435099"/>
                </a:lnTo>
                <a:lnTo>
                  <a:pt x="88876" y="1409699"/>
                </a:lnTo>
                <a:lnTo>
                  <a:pt x="81544" y="1384299"/>
                </a:lnTo>
                <a:lnTo>
                  <a:pt x="70525" y="1371599"/>
                </a:lnTo>
                <a:lnTo>
                  <a:pt x="57574" y="1346199"/>
                </a:lnTo>
                <a:lnTo>
                  <a:pt x="37601" y="1320799"/>
                </a:lnTo>
                <a:lnTo>
                  <a:pt x="20371" y="1282699"/>
                </a:lnTo>
                <a:lnTo>
                  <a:pt x="9040" y="1244599"/>
                </a:lnTo>
                <a:lnTo>
                  <a:pt x="6764" y="1193799"/>
                </a:lnTo>
                <a:lnTo>
                  <a:pt x="12043" y="1155699"/>
                </a:lnTo>
                <a:lnTo>
                  <a:pt x="22337" y="1117599"/>
                </a:lnTo>
                <a:lnTo>
                  <a:pt x="36053" y="1092199"/>
                </a:lnTo>
                <a:lnTo>
                  <a:pt x="59349" y="1054099"/>
                </a:lnTo>
                <a:lnTo>
                  <a:pt x="66777" y="1041399"/>
                </a:lnTo>
                <a:lnTo>
                  <a:pt x="73497" y="1028699"/>
                </a:lnTo>
                <a:lnTo>
                  <a:pt x="79126" y="1015999"/>
                </a:lnTo>
                <a:lnTo>
                  <a:pt x="83022" y="965199"/>
                </a:lnTo>
                <a:lnTo>
                  <a:pt x="76314" y="939799"/>
                </a:lnTo>
                <a:lnTo>
                  <a:pt x="62557" y="901699"/>
                </a:lnTo>
                <a:lnTo>
                  <a:pt x="26700" y="825499"/>
                </a:lnTo>
                <a:lnTo>
                  <a:pt x="11031" y="787399"/>
                </a:lnTo>
                <a:lnTo>
                  <a:pt x="1172" y="749299"/>
                </a:lnTo>
                <a:lnTo>
                  <a:pt x="0" y="698499"/>
                </a:lnTo>
                <a:lnTo>
                  <a:pt x="6100" y="660399"/>
                </a:lnTo>
                <a:lnTo>
                  <a:pt x="16006" y="622299"/>
                </a:lnTo>
                <a:lnTo>
                  <a:pt x="28448" y="584199"/>
                </a:lnTo>
                <a:lnTo>
                  <a:pt x="42158" y="546099"/>
                </a:lnTo>
                <a:lnTo>
                  <a:pt x="51007" y="520699"/>
                </a:lnTo>
                <a:lnTo>
                  <a:pt x="55077" y="507999"/>
                </a:lnTo>
                <a:lnTo>
                  <a:pt x="58676" y="495299"/>
                </a:lnTo>
                <a:lnTo>
                  <a:pt x="61534" y="495299"/>
                </a:lnTo>
                <a:lnTo>
                  <a:pt x="64240" y="482599"/>
                </a:lnTo>
                <a:lnTo>
                  <a:pt x="66681" y="469899"/>
                </a:lnTo>
                <a:lnTo>
                  <a:pt x="68901" y="457199"/>
                </a:lnTo>
                <a:lnTo>
                  <a:pt x="70904" y="457199"/>
                </a:lnTo>
                <a:lnTo>
                  <a:pt x="72892" y="444499"/>
                </a:lnTo>
                <a:lnTo>
                  <a:pt x="74851" y="431799"/>
                </a:lnTo>
                <a:lnTo>
                  <a:pt x="76766" y="419099"/>
                </a:lnTo>
                <a:lnTo>
                  <a:pt x="77968" y="419099"/>
                </a:lnTo>
                <a:lnTo>
                  <a:pt x="78319" y="406399"/>
                </a:lnTo>
                <a:lnTo>
                  <a:pt x="78052" y="393699"/>
                </a:lnTo>
                <a:lnTo>
                  <a:pt x="77238" y="393699"/>
                </a:lnTo>
                <a:lnTo>
                  <a:pt x="75893" y="380999"/>
                </a:lnTo>
                <a:lnTo>
                  <a:pt x="74033" y="368299"/>
                </a:lnTo>
                <a:lnTo>
                  <a:pt x="71730" y="368299"/>
                </a:lnTo>
                <a:lnTo>
                  <a:pt x="69058" y="355599"/>
                </a:lnTo>
                <a:lnTo>
                  <a:pt x="65396" y="342899"/>
                </a:lnTo>
                <a:lnTo>
                  <a:pt x="61350" y="342899"/>
                </a:lnTo>
                <a:lnTo>
                  <a:pt x="57068" y="330199"/>
                </a:lnTo>
                <a:lnTo>
                  <a:pt x="52698" y="317499"/>
                </a:lnTo>
                <a:lnTo>
                  <a:pt x="41949" y="292099"/>
                </a:lnTo>
                <a:lnTo>
                  <a:pt x="31953" y="279399"/>
                </a:lnTo>
                <a:lnTo>
                  <a:pt x="23520" y="253999"/>
                </a:lnTo>
                <a:lnTo>
                  <a:pt x="17461" y="228599"/>
                </a:lnTo>
                <a:lnTo>
                  <a:pt x="17303" y="228599"/>
                </a:lnTo>
                <a:lnTo>
                  <a:pt x="15669" y="190499"/>
                </a:lnTo>
                <a:lnTo>
                  <a:pt x="24493" y="139699"/>
                </a:lnTo>
                <a:lnTo>
                  <a:pt x="47770" y="88899"/>
                </a:lnTo>
                <a:lnTo>
                  <a:pt x="64201" y="76199"/>
                </a:lnTo>
                <a:lnTo>
                  <a:pt x="83493" y="50799"/>
                </a:lnTo>
                <a:lnTo>
                  <a:pt x="105396" y="38099"/>
                </a:lnTo>
                <a:lnTo>
                  <a:pt x="123511" y="25399"/>
                </a:lnTo>
                <a:lnTo>
                  <a:pt x="142364" y="25399"/>
                </a:lnTo>
                <a:lnTo>
                  <a:pt x="161806" y="12699"/>
                </a:lnTo>
                <a:lnTo>
                  <a:pt x="376050" y="12699"/>
                </a:lnTo>
                <a:lnTo>
                  <a:pt x="419576" y="38099"/>
                </a:lnTo>
                <a:lnTo>
                  <a:pt x="440778" y="38099"/>
                </a:lnTo>
                <a:lnTo>
                  <a:pt x="471760" y="50799"/>
                </a:lnTo>
                <a:lnTo>
                  <a:pt x="490310" y="63499"/>
                </a:lnTo>
                <a:lnTo>
                  <a:pt x="843669" y="63499"/>
                </a:lnTo>
                <a:lnTo>
                  <a:pt x="859061" y="76199"/>
                </a:lnTo>
                <a:lnTo>
                  <a:pt x="1126775" y="76199"/>
                </a:lnTo>
                <a:lnTo>
                  <a:pt x="1098209" y="88899"/>
                </a:lnTo>
                <a:lnTo>
                  <a:pt x="200410" y="88899"/>
                </a:lnTo>
                <a:lnTo>
                  <a:pt x="187272" y="101599"/>
                </a:lnTo>
                <a:lnTo>
                  <a:pt x="162472" y="101599"/>
                </a:lnTo>
                <a:lnTo>
                  <a:pt x="151015" y="114299"/>
                </a:lnTo>
                <a:lnTo>
                  <a:pt x="150229" y="114299"/>
                </a:lnTo>
                <a:lnTo>
                  <a:pt x="138155" y="126999"/>
                </a:lnTo>
                <a:lnTo>
                  <a:pt x="127498" y="126999"/>
                </a:lnTo>
                <a:lnTo>
                  <a:pt x="118374" y="139699"/>
                </a:lnTo>
                <a:lnTo>
                  <a:pt x="110902" y="152399"/>
                </a:lnTo>
                <a:lnTo>
                  <a:pt x="105620" y="165099"/>
                </a:lnTo>
                <a:lnTo>
                  <a:pt x="102151" y="177799"/>
                </a:lnTo>
                <a:lnTo>
                  <a:pt x="100659" y="203199"/>
                </a:lnTo>
                <a:lnTo>
                  <a:pt x="101306" y="215899"/>
                </a:lnTo>
                <a:lnTo>
                  <a:pt x="105674" y="228599"/>
                </a:lnTo>
                <a:lnTo>
                  <a:pt x="112180" y="241299"/>
                </a:lnTo>
                <a:lnTo>
                  <a:pt x="120131" y="266699"/>
                </a:lnTo>
                <a:lnTo>
                  <a:pt x="133807" y="292099"/>
                </a:lnTo>
                <a:lnTo>
                  <a:pt x="138765" y="304799"/>
                </a:lnTo>
                <a:lnTo>
                  <a:pt x="143634" y="317499"/>
                </a:lnTo>
                <a:lnTo>
                  <a:pt x="148341" y="330199"/>
                </a:lnTo>
                <a:lnTo>
                  <a:pt x="149285" y="330199"/>
                </a:lnTo>
                <a:lnTo>
                  <a:pt x="159638" y="368299"/>
                </a:lnTo>
                <a:lnTo>
                  <a:pt x="163266" y="406399"/>
                </a:lnTo>
                <a:lnTo>
                  <a:pt x="162442" y="419099"/>
                </a:lnTo>
                <a:lnTo>
                  <a:pt x="160454" y="431799"/>
                </a:lnTo>
                <a:lnTo>
                  <a:pt x="160611" y="431799"/>
                </a:lnTo>
                <a:lnTo>
                  <a:pt x="154373" y="469899"/>
                </a:lnTo>
                <a:lnTo>
                  <a:pt x="146217" y="507999"/>
                </a:lnTo>
                <a:lnTo>
                  <a:pt x="143263" y="520699"/>
                </a:lnTo>
                <a:lnTo>
                  <a:pt x="139689" y="520699"/>
                </a:lnTo>
                <a:lnTo>
                  <a:pt x="135078" y="546099"/>
                </a:lnTo>
                <a:lnTo>
                  <a:pt x="130644" y="546099"/>
                </a:lnTo>
                <a:lnTo>
                  <a:pt x="126328" y="558799"/>
                </a:lnTo>
                <a:lnTo>
                  <a:pt x="122071" y="571499"/>
                </a:lnTo>
                <a:lnTo>
                  <a:pt x="109855" y="609599"/>
                </a:lnTo>
                <a:lnTo>
                  <a:pt x="98789" y="647699"/>
                </a:lnTo>
                <a:lnTo>
                  <a:pt x="90083" y="673099"/>
                </a:lnTo>
                <a:lnTo>
                  <a:pt x="84946" y="711199"/>
                </a:lnTo>
                <a:lnTo>
                  <a:pt x="86576" y="736599"/>
                </a:lnTo>
                <a:lnTo>
                  <a:pt x="94562" y="774699"/>
                </a:lnTo>
                <a:lnTo>
                  <a:pt x="106824" y="800099"/>
                </a:lnTo>
                <a:lnTo>
                  <a:pt x="121284" y="825499"/>
                </a:lnTo>
                <a:lnTo>
                  <a:pt x="143888" y="876299"/>
                </a:lnTo>
                <a:lnTo>
                  <a:pt x="161595" y="914399"/>
                </a:lnTo>
                <a:lnTo>
                  <a:pt x="169332" y="977899"/>
                </a:lnTo>
                <a:lnTo>
                  <a:pt x="162027" y="1028699"/>
                </a:lnTo>
                <a:lnTo>
                  <a:pt x="161398" y="1028699"/>
                </a:lnTo>
                <a:lnTo>
                  <a:pt x="153407" y="1054099"/>
                </a:lnTo>
                <a:lnTo>
                  <a:pt x="144310" y="1079499"/>
                </a:lnTo>
                <a:lnTo>
                  <a:pt x="134476" y="1092199"/>
                </a:lnTo>
                <a:lnTo>
                  <a:pt x="124273" y="1104899"/>
                </a:lnTo>
                <a:lnTo>
                  <a:pt x="112996" y="1130299"/>
                </a:lnTo>
                <a:lnTo>
                  <a:pt x="103076" y="1142999"/>
                </a:lnTo>
                <a:lnTo>
                  <a:pt x="95692" y="1168399"/>
                </a:lnTo>
                <a:lnTo>
                  <a:pt x="92025" y="1193799"/>
                </a:lnTo>
                <a:lnTo>
                  <a:pt x="93878" y="1231899"/>
                </a:lnTo>
                <a:lnTo>
                  <a:pt x="102014" y="1257299"/>
                </a:lnTo>
                <a:lnTo>
                  <a:pt x="114279" y="1282699"/>
                </a:lnTo>
                <a:lnTo>
                  <a:pt x="147407" y="1333499"/>
                </a:lnTo>
                <a:lnTo>
                  <a:pt x="163404" y="1358899"/>
                </a:lnTo>
                <a:lnTo>
                  <a:pt x="173914" y="1396999"/>
                </a:lnTo>
                <a:lnTo>
                  <a:pt x="176342" y="1435099"/>
                </a:lnTo>
                <a:lnTo>
                  <a:pt x="174929" y="1460499"/>
                </a:lnTo>
                <a:lnTo>
                  <a:pt x="163758" y="1498599"/>
                </a:lnTo>
                <a:lnTo>
                  <a:pt x="153965" y="1523999"/>
                </a:lnTo>
                <a:lnTo>
                  <a:pt x="148759" y="1523999"/>
                </a:lnTo>
                <a:lnTo>
                  <a:pt x="143465" y="1536699"/>
                </a:lnTo>
                <a:lnTo>
                  <a:pt x="140424" y="1549399"/>
                </a:lnTo>
                <a:lnTo>
                  <a:pt x="137664" y="1549399"/>
                </a:lnTo>
                <a:lnTo>
                  <a:pt x="135169" y="1562099"/>
                </a:lnTo>
                <a:close/>
              </a:path>
              <a:path w="1877695" h="1930400">
                <a:moveTo>
                  <a:pt x="1717848" y="25399"/>
                </a:moveTo>
                <a:lnTo>
                  <a:pt x="1488924" y="25399"/>
                </a:lnTo>
                <a:lnTo>
                  <a:pt x="1503726" y="12699"/>
                </a:lnTo>
                <a:lnTo>
                  <a:pt x="1701733" y="12699"/>
                </a:lnTo>
                <a:lnTo>
                  <a:pt x="1717848" y="25399"/>
                </a:lnTo>
                <a:close/>
              </a:path>
              <a:path w="1877695" h="1930400">
                <a:moveTo>
                  <a:pt x="1769504" y="63499"/>
                </a:moveTo>
                <a:lnTo>
                  <a:pt x="1386045" y="63499"/>
                </a:lnTo>
                <a:lnTo>
                  <a:pt x="1395866" y="50799"/>
                </a:lnTo>
                <a:lnTo>
                  <a:pt x="1428606" y="50799"/>
                </a:lnTo>
                <a:lnTo>
                  <a:pt x="1458608" y="38099"/>
                </a:lnTo>
                <a:lnTo>
                  <a:pt x="1474309" y="25399"/>
                </a:lnTo>
                <a:lnTo>
                  <a:pt x="1733313" y="25399"/>
                </a:lnTo>
                <a:lnTo>
                  <a:pt x="1748011" y="38099"/>
                </a:lnTo>
                <a:lnTo>
                  <a:pt x="1759163" y="50799"/>
                </a:lnTo>
                <a:lnTo>
                  <a:pt x="1769504" y="63499"/>
                </a:lnTo>
                <a:close/>
              </a:path>
              <a:path w="1877695" h="1930400">
                <a:moveTo>
                  <a:pt x="1835632" y="342899"/>
                </a:moveTo>
                <a:lnTo>
                  <a:pt x="1747913" y="342899"/>
                </a:lnTo>
                <a:lnTo>
                  <a:pt x="1749936" y="330199"/>
                </a:lnTo>
                <a:lnTo>
                  <a:pt x="1751944" y="330199"/>
                </a:lnTo>
                <a:lnTo>
                  <a:pt x="1755793" y="304799"/>
                </a:lnTo>
                <a:lnTo>
                  <a:pt x="1758079" y="279399"/>
                </a:lnTo>
                <a:lnTo>
                  <a:pt x="1758713" y="266699"/>
                </a:lnTo>
                <a:lnTo>
                  <a:pt x="1757607" y="241299"/>
                </a:lnTo>
                <a:lnTo>
                  <a:pt x="1754964" y="215899"/>
                </a:lnTo>
                <a:lnTo>
                  <a:pt x="1750744" y="203199"/>
                </a:lnTo>
                <a:lnTo>
                  <a:pt x="1744843" y="177799"/>
                </a:lnTo>
                <a:lnTo>
                  <a:pt x="1737157" y="165099"/>
                </a:lnTo>
                <a:lnTo>
                  <a:pt x="1736685" y="165099"/>
                </a:lnTo>
                <a:lnTo>
                  <a:pt x="1732730" y="152399"/>
                </a:lnTo>
                <a:lnTo>
                  <a:pt x="1728406" y="152399"/>
                </a:lnTo>
                <a:lnTo>
                  <a:pt x="1723699" y="139699"/>
                </a:lnTo>
                <a:lnTo>
                  <a:pt x="1718594" y="126999"/>
                </a:lnTo>
                <a:lnTo>
                  <a:pt x="1713668" y="126999"/>
                </a:lnTo>
                <a:lnTo>
                  <a:pt x="1708330" y="114299"/>
                </a:lnTo>
                <a:lnTo>
                  <a:pt x="1696256" y="114299"/>
                </a:lnTo>
                <a:lnTo>
                  <a:pt x="1687391" y="101599"/>
                </a:lnTo>
                <a:lnTo>
                  <a:pt x="1678068" y="101599"/>
                </a:lnTo>
                <a:lnTo>
                  <a:pt x="1668361" y="88899"/>
                </a:lnTo>
                <a:lnTo>
                  <a:pt x="1181012" y="88899"/>
                </a:lnTo>
                <a:lnTo>
                  <a:pt x="1168435" y="76199"/>
                </a:lnTo>
                <a:lnTo>
                  <a:pt x="1787811" y="76199"/>
                </a:lnTo>
                <a:lnTo>
                  <a:pt x="1808738" y="114299"/>
                </a:lnTo>
                <a:lnTo>
                  <a:pt x="1825194" y="152399"/>
                </a:lnTo>
                <a:lnTo>
                  <a:pt x="1839219" y="203199"/>
                </a:lnTo>
                <a:lnTo>
                  <a:pt x="1844370" y="253999"/>
                </a:lnTo>
                <a:lnTo>
                  <a:pt x="1843557" y="292099"/>
                </a:lnTo>
                <a:lnTo>
                  <a:pt x="1840590" y="317499"/>
                </a:lnTo>
                <a:lnTo>
                  <a:pt x="1835632" y="342899"/>
                </a:lnTo>
                <a:close/>
              </a:path>
              <a:path w="1877695" h="1930400">
                <a:moveTo>
                  <a:pt x="605634" y="101599"/>
                </a:moveTo>
                <a:lnTo>
                  <a:pt x="351021" y="101599"/>
                </a:lnTo>
                <a:lnTo>
                  <a:pt x="332707" y="88899"/>
                </a:lnTo>
                <a:lnTo>
                  <a:pt x="613207" y="88899"/>
                </a:lnTo>
                <a:lnTo>
                  <a:pt x="605634" y="101599"/>
                </a:lnTo>
                <a:close/>
              </a:path>
              <a:path w="1877695" h="1930400">
                <a:moveTo>
                  <a:pt x="895849" y="165099"/>
                </a:moveTo>
                <a:lnTo>
                  <a:pt x="835307" y="152399"/>
                </a:lnTo>
                <a:lnTo>
                  <a:pt x="833105" y="152399"/>
                </a:lnTo>
                <a:lnTo>
                  <a:pt x="811507" y="139699"/>
                </a:lnTo>
                <a:lnTo>
                  <a:pt x="792224" y="139699"/>
                </a:lnTo>
                <a:lnTo>
                  <a:pt x="774505" y="126999"/>
                </a:lnTo>
                <a:lnTo>
                  <a:pt x="757597" y="114299"/>
                </a:lnTo>
                <a:lnTo>
                  <a:pt x="738636" y="101599"/>
                </a:lnTo>
                <a:lnTo>
                  <a:pt x="718702" y="88899"/>
                </a:lnTo>
                <a:lnTo>
                  <a:pt x="1098209" y="88899"/>
                </a:lnTo>
                <a:lnTo>
                  <a:pt x="1041696" y="114299"/>
                </a:lnTo>
                <a:lnTo>
                  <a:pt x="996639" y="139699"/>
                </a:lnTo>
                <a:lnTo>
                  <a:pt x="948825" y="152399"/>
                </a:lnTo>
                <a:lnTo>
                  <a:pt x="895849" y="165099"/>
                </a:lnTo>
                <a:close/>
              </a:path>
              <a:path w="1877695" h="1930400">
                <a:moveTo>
                  <a:pt x="1529669" y="101599"/>
                </a:moveTo>
                <a:lnTo>
                  <a:pt x="1232315" y="101599"/>
                </a:lnTo>
                <a:lnTo>
                  <a:pt x="1219248" y="88899"/>
                </a:lnTo>
                <a:lnTo>
                  <a:pt x="1541445" y="88899"/>
                </a:lnTo>
                <a:lnTo>
                  <a:pt x="1529669" y="101599"/>
                </a:lnTo>
                <a:close/>
              </a:path>
              <a:path w="1877695" h="1930400">
                <a:moveTo>
                  <a:pt x="577184" y="114299"/>
                </a:moveTo>
                <a:lnTo>
                  <a:pt x="387059" y="114299"/>
                </a:lnTo>
                <a:lnTo>
                  <a:pt x="369143" y="101599"/>
                </a:lnTo>
                <a:lnTo>
                  <a:pt x="587003" y="101599"/>
                </a:lnTo>
                <a:lnTo>
                  <a:pt x="577184" y="114299"/>
                </a:lnTo>
                <a:close/>
              </a:path>
              <a:path w="1877695" h="1930400">
                <a:moveTo>
                  <a:pt x="1427888" y="139699"/>
                </a:moveTo>
                <a:lnTo>
                  <a:pt x="1350375" y="139699"/>
                </a:lnTo>
                <a:lnTo>
                  <a:pt x="1330681" y="126999"/>
                </a:lnTo>
                <a:lnTo>
                  <a:pt x="1306918" y="126999"/>
                </a:lnTo>
                <a:lnTo>
                  <a:pt x="1284423" y="114299"/>
                </a:lnTo>
                <a:lnTo>
                  <a:pt x="1271878" y="114299"/>
                </a:lnTo>
                <a:lnTo>
                  <a:pt x="1258624" y="101599"/>
                </a:lnTo>
                <a:lnTo>
                  <a:pt x="1518026" y="101599"/>
                </a:lnTo>
                <a:lnTo>
                  <a:pt x="1484834" y="114299"/>
                </a:lnTo>
                <a:lnTo>
                  <a:pt x="1453013" y="126999"/>
                </a:lnTo>
                <a:lnTo>
                  <a:pt x="1427888" y="139699"/>
                </a:lnTo>
                <a:close/>
              </a:path>
              <a:path w="1877695" h="1930400">
                <a:moveTo>
                  <a:pt x="500083" y="152399"/>
                </a:moveTo>
                <a:lnTo>
                  <a:pt x="462879" y="139699"/>
                </a:lnTo>
                <a:lnTo>
                  <a:pt x="405383" y="114299"/>
                </a:lnTo>
                <a:lnTo>
                  <a:pt x="568691" y="114299"/>
                </a:lnTo>
                <a:lnTo>
                  <a:pt x="561276" y="126999"/>
                </a:lnTo>
                <a:lnTo>
                  <a:pt x="528910" y="139699"/>
                </a:lnTo>
                <a:lnTo>
                  <a:pt x="500083" y="152399"/>
                </a:lnTo>
                <a:close/>
              </a:path>
              <a:path w="1877695" h="1930400">
                <a:moveTo>
                  <a:pt x="1830736" y="368299"/>
                </a:moveTo>
                <a:lnTo>
                  <a:pt x="1739025" y="368299"/>
                </a:lnTo>
                <a:lnTo>
                  <a:pt x="1741520" y="355599"/>
                </a:lnTo>
                <a:lnTo>
                  <a:pt x="1743764" y="355599"/>
                </a:lnTo>
                <a:lnTo>
                  <a:pt x="1745860" y="342899"/>
                </a:lnTo>
                <a:lnTo>
                  <a:pt x="1835318" y="342899"/>
                </a:lnTo>
                <a:lnTo>
                  <a:pt x="1833167" y="355599"/>
                </a:lnTo>
                <a:lnTo>
                  <a:pt x="1830736" y="368299"/>
                </a:lnTo>
                <a:close/>
              </a:path>
              <a:path w="1877695" h="1930400">
                <a:moveTo>
                  <a:pt x="1815834" y="1435099"/>
                </a:moveTo>
                <a:lnTo>
                  <a:pt x="1727168" y="1435099"/>
                </a:lnTo>
                <a:lnTo>
                  <a:pt x="1729999" y="1422399"/>
                </a:lnTo>
                <a:lnTo>
                  <a:pt x="1733067" y="1409699"/>
                </a:lnTo>
                <a:lnTo>
                  <a:pt x="1736685" y="1396999"/>
                </a:lnTo>
                <a:lnTo>
                  <a:pt x="1741296" y="1384299"/>
                </a:lnTo>
                <a:lnTo>
                  <a:pt x="1745730" y="1371599"/>
                </a:lnTo>
                <a:lnTo>
                  <a:pt x="1750046" y="1358899"/>
                </a:lnTo>
                <a:lnTo>
                  <a:pt x="1754303" y="1346199"/>
                </a:lnTo>
                <a:lnTo>
                  <a:pt x="1766519" y="1308099"/>
                </a:lnTo>
                <a:lnTo>
                  <a:pt x="1777585" y="1282699"/>
                </a:lnTo>
                <a:lnTo>
                  <a:pt x="1786291" y="1244599"/>
                </a:lnTo>
                <a:lnTo>
                  <a:pt x="1791428" y="1206499"/>
                </a:lnTo>
                <a:lnTo>
                  <a:pt x="1789980" y="1181099"/>
                </a:lnTo>
                <a:lnTo>
                  <a:pt x="1782088" y="1155699"/>
                </a:lnTo>
                <a:lnTo>
                  <a:pt x="1769860" y="1130299"/>
                </a:lnTo>
                <a:lnTo>
                  <a:pt x="1755405" y="1092199"/>
                </a:lnTo>
                <a:lnTo>
                  <a:pt x="1732801" y="1054099"/>
                </a:lnTo>
                <a:lnTo>
                  <a:pt x="1715094" y="1003299"/>
                </a:lnTo>
                <a:lnTo>
                  <a:pt x="1707357" y="952499"/>
                </a:lnTo>
                <a:lnTo>
                  <a:pt x="1714662" y="888999"/>
                </a:lnTo>
                <a:lnTo>
                  <a:pt x="1715291" y="888999"/>
                </a:lnTo>
                <a:lnTo>
                  <a:pt x="1723282" y="863599"/>
                </a:lnTo>
                <a:lnTo>
                  <a:pt x="1732378" y="850899"/>
                </a:lnTo>
                <a:lnTo>
                  <a:pt x="1742213" y="825499"/>
                </a:lnTo>
                <a:lnTo>
                  <a:pt x="1752416" y="812799"/>
                </a:lnTo>
                <a:lnTo>
                  <a:pt x="1763693" y="787399"/>
                </a:lnTo>
                <a:lnTo>
                  <a:pt x="1773613" y="774699"/>
                </a:lnTo>
                <a:lnTo>
                  <a:pt x="1780997" y="749299"/>
                </a:lnTo>
                <a:lnTo>
                  <a:pt x="1784664" y="723899"/>
                </a:lnTo>
                <a:lnTo>
                  <a:pt x="1782811" y="698499"/>
                </a:lnTo>
                <a:lnTo>
                  <a:pt x="1774675" y="660399"/>
                </a:lnTo>
                <a:lnTo>
                  <a:pt x="1762410" y="647699"/>
                </a:lnTo>
                <a:lnTo>
                  <a:pt x="1729282" y="596899"/>
                </a:lnTo>
                <a:lnTo>
                  <a:pt x="1713285" y="558799"/>
                </a:lnTo>
                <a:lnTo>
                  <a:pt x="1702775" y="520699"/>
                </a:lnTo>
                <a:lnTo>
                  <a:pt x="1700347" y="482599"/>
                </a:lnTo>
                <a:lnTo>
                  <a:pt x="1701760" y="469899"/>
                </a:lnTo>
                <a:lnTo>
                  <a:pt x="1704456" y="457199"/>
                </a:lnTo>
                <a:lnTo>
                  <a:pt x="1708244" y="431799"/>
                </a:lnTo>
                <a:lnTo>
                  <a:pt x="1712931" y="419099"/>
                </a:lnTo>
                <a:lnTo>
                  <a:pt x="1717695" y="406399"/>
                </a:lnTo>
                <a:lnTo>
                  <a:pt x="1722724" y="406399"/>
                </a:lnTo>
                <a:lnTo>
                  <a:pt x="1727930" y="393699"/>
                </a:lnTo>
                <a:lnTo>
                  <a:pt x="1733224" y="380999"/>
                </a:lnTo>
                <a:lnTo>
                  <a:pt x="1736265" y="368299"/>
                </a:lnTo>
                <a:lnTo>
                  <a:pt x="1828040" y="368299"/>
                </a:lnTo>
                <a:lnTo>
                  <a:pt x="1825093" y="380999"/>
                </a:lnTo>
                <a:lnTo>
                  <a:pt x="1821873" y="393699"/>
                </a:lnTo>
                <a:lnTo>
                  <a:pt x="1818565" y="393699"/>
                </a:lnTo>
                <a:lnTo>
                  <a:pt x="1815138" y="406399"/>
                </a:lnTo>
                <a:lnTo>
                  <a:pt x="1811564" y="419099"/>
                </a:lnTo>
                <a:lnTo>
                  <a:pt x="1810463" y="419099"/>
                </a:lnTo>
                <a:lnTo>
                  <a:pt x="1805567" y="431799"/>
                </a:lnTo>
                <a:lnTo>
                  <a:pt x="1800907" y="431799"/>
                </a:lnTo>
                <a:lnTo>
                  <a:pt x="1796659" y="444499"/>
                </a:lnTo>
                <a:lnTo>
                  <a:pt x="1793002" y="457199"/>
                </a:lnTo>
                <a:lnTo>
                  <a:pt x="1790306" y="457199"/>
                </a:lnTo>
                <a:lnTo>
                  <a:pt x="1788185" y="469899"/>
                </a:lnTo>
                <a:lnTo>
                  <a:pt x="1786742" y="482599"/>
                </a:lnTo>
                <a:lnTo>
                  <a:pt x="1786080" y="482599"/>
                </a:lnTo>
                <a:lnTo>
                  <a:pt x="1787971" y="507999"/>
                </a:lnTo>
                <a:lnTo>
                  <a:pt x="1795303" y="533399"/>
                </a:lnTo>
                <a:lnTo>
                  <a:pt x="1806322" y="558799"/>
                </a:lnTo>
                <a:lnTo>
                  <a:pt x="1819273" y="571499"/>
                </a:lnTo>
                <a:lnTo>
                  <a:pt x="1839452" y="609599"/>
                </a:lnTo>
                <a:lnTo>
                  <a:pt x="1856830" y="634999"/>
                </a:lnTo>
                <a:lnTo>
                  <a:pt x="1868250" y="673099"/>
                </a:lnTo>
                <a:lnTo>
                  <a:pt x="1870555" y="723899"/>
                </a:lnTo>
                <a:lnTo>
                  <a:pt x="1865275" y="774699"/>
                </a:lnTo>
                <a:lnTo>
                  <a:pt x="1854981" y="800099"/>
                </a:lnTo>
                <a:lnTo>
                  <a:pt x="1841266" y="825499"/>
                </a:lnTo>
                <a:lnTo>
                  <a:pt x="1817970" y="863599"/>
                </a:lnTo>
                <a:lnTo>
                  <a:pt x="1810542" y="876299"/>
                </a:lnTo>
                <a:lnTo>
                  <a:pt x="1803822" y="888999"/>
                </a:lnTo>
                <a:lnTo>
                  <a:pt x="1798193" y="914399"/>
                </a:lnTo>
                <a:lnTo>
                  <a:pt x="1794297" y="952499"/>
                </a:lnTo>
                <a:lnTo>
                  <a:pt x="1801005" y="990599"/>
                </a:lnTo>
                <a:lnTo>
                  <a:pt x="1814762" y="1015999"/>
                </a:lnTo>
                <a:lnTo>
                  <a:pt x="1832014" y="1054099"/>
                </a:lnTo>
                <a:lnTo>
                  <a:pt x="1850688" y="1092199"/>
                </a:lnTo>
                <a:lnTo>
                  <a:pt x="1866367" y="1130299"/>
                </a:lnTo>
                <a:lnTo>
                  <a:pt x="1876235" y="1168399"/>
                </a:lnTo>
                <a:lnTo>
                  <a:pt x="1877477" y="1219199"/>
                </a:lnTo>
                <a:lnTo>
                  <a:pt x="1871376" y="1257299"/>
                </a:lnTo>
                <a:lnTo>
                  <a:pt x="1861471" y="1295399"/>
                </a:lnTo>
                <a:lnTo>
                  <a:pt x="1849028" y="1333499"/>
                </a:lnTo>
                <a:lnTo>
                  <a:pt x="1835318" y="1371599"/>
                </a:lnTo>
                <a:lnTo>
                  <a:pt x="1830653" y="1384299"/>
                </a:lnTo>
                <a:lnTo>
                  <a:pt x="1826194" y="1396999"/>
                </a:lnTo>
                <a:lnTo>
                  <a:pt x="1822089" y="1409699"/>
                </a:lnTo>
                <a:lnTo>
                  <a:pt x="1818486" y="1422399"/>
                </a:lnTo>
                <a:lnTo>
                  <a:pt x="1815834" y="1435099"/>
                </a:lnTo>
                <a:close/>
              </a:path>
              <a:path w="1877695" h="1930400">
                <a:moveTo>
                  <a:pt x="1180637" y="1930399"/>
                </a:moveTo>
                <a:lnTo>
                  <a:pt x="1102111" y="1930399"/>
                </a:lnTo>
                <a:lnTo>
                  <a:pt x="1061223" y="1917699"/>
                </a:lnTo>
                <a:lnTo>
                  <a:pt x="1023196" y="1904999"/>
                </a:lnTo>
                <a:lnTo>
                  <a:pt x="986482" y="1879599"/>
                </a:lnTo>
                <a:lnTo>
                  <a:pt x="952478" y="1866899"/>
                </a:lnTo>
                <a:lnTo>
                  <a:pt x="917384" y="1854199"/>
                </a:lnTo>
                <a:lnTo>
                  <a:pt x="880343" y="1841499"/>
                </a:lnTo>
                <a:lnTo>
                  <a:pt x="1631079" y="1841499"/>
                </a:lnTo>
                <a:lnTo>
                  <a:pt x="1646174" y="1828799"/>
                </a:lnTo>
                <a:lnTo>
                  <a:pt x="1689102" y="1828799"/>
                </a:lnTo>
                <a:lnTo>
                  <a:pt x="1701782" y="1816099"/>
                </a:lnTo>
                <a:lnTo>
                  <a:pt x="1713902" y="1816099"/>
                </a:lnTo>
                <a:lnTo>
                  <a:pt x="1725359" y="1803399"/>
                </a:lnTo>
                <a:lnTo>
                  <a:pt x="1738219" y="1803399"/>
                </a:lnTo>
                <a:lnTo>
                  <a:pt x="1765473" y="1765299"/>
                </a:lnTo>
                <a:lnTo>
                  <a:pt x="1775715" y="1727199"/>
                </a:lnTo>
                <a:lnTo>
                  <a:pt x="1775068" y="1714499"/>
                </a:lnTo>
                <a:lnTo>
                  <a:pt x="1770701" y="1689099"/>
                </a:lnTo>
                <a:lnTo>
                  <a:pt x="1764194" y="1676399"/>
                </a:lnTo>
                <a:lnTo>
                  <a:pt x="1756243" y="1650999"/>
                </a:lnTo>
                <a:lnTo>
                  <a:pt x="1742567" y="1625599"/>
                </a:lnTo>
                <a:lnTo>
                  <a:pt x="1737609" y="1612899"/>
                </a:lnTo>
                <a:lnTo>
                  <a:pt x="1732740" y="1612899"/>
                </a:lnTo>
                <a:lnTo>
                  <a:pt x="1728033" y="1600199"/>
                </a:lnTo>
                <a:lnTo>
                  <a:pt x="1727089" y="1600199"/>
                </a:lnTo>
                <a:lnTo>
                  <a:pt x="1723068" y="1587499"/>
                </a:lnTo>
                <a:lnTo>
                  <a:pt x="1719578" y="1574799"/>
                </a:lnTo>
                <a:lnTo>
                  <a:pt x="1716736" y="1562099"/>
                </a:lnTo>
                <a:lnTo>
                  <a:pt x="1714662" y="1536699"/>
                </a:lnTo>
                <a:lnTo>
                  <a:pt x="1713376" y="1523999"/>
                </a:lnTo>
                <a:lnTo>
                  <a:pt x="1713108" y="1511299"/>
                </a:lnTo>
                <a:lnTo>
                  <a:pt x="1713932" y="1498599"/>
                </a:lnTo>
                <a:lnTo>
                  <a:pt x="1715920" y="1485899"/>
                </a:lnTo>
                <a:lnTo>
                  <a:pt x="1715763" y="1485899"/>
                </a:lnTo>
                <a:lnTo>
                  <a:pt x="1717626" y="1473199"/>
                </a:lnTo>
                <a:lnTo>
                  <a:pt x="1719696" y="1460499"/>
                </a:lnTo>
                <a:lnTo>
                  <a:pt x="1722001" y="1447799"/>
                </a:lnTo>
                <a:lnTo>
                  <a:pt x="1724572" y="1435099"/>
                </a:lnTo>
                <a:lnTo>
                  <a:pt x="1813314" y="1435099"/>
                </a:lnTo>
                <a:lnTo>
                  <a:pt x="1810943" y="1447799"/>
                </a:lnTo>
                <a:lnTo>
                  <a:pt x="1808733" y="1460499"/>
                </a:lnTo>
                <a:lnTo>
                  <a:pt x="1806730" y="1473199"/>
                </a:lnTo>
                <a:lnTo>
                  <a:pt x="1804741" y="1473199"/>
                </a:lnTo>
                <a:lnTo>
                  <a:pt x="1802782" y="1485899"/>
                </a:lnTo>
                <a:lnTo>
                  <a:pt x="1800867" y="1498599"/>
                </a:lnTo>
                <a:lnTo>
                  <a:pt x="1800710" y="1498599"/>
                </a:lnTo>
                <a:lnTo>
                  <a:pt x="1799666" y="1511299"/>
                </a:lnTo>
                <a:lnTo>
                  <a:pt x="1799314" y="1511299"/>
                </a:lnTo>
                <a:lnTo>
                  <a:pt x="1799582" y="1523999"/>
                </a:lnTo>
                <a:lnTo>
                  <a:pt x="1800396" y="1536699"/>
                </a:lnTo>
                <a:lnTo>
                  <a:pt x="1801740" y="1536699"/>
                </a:lnTo>
                <a:lnTo>
                  <a:pt x="1803601" y="1549399"/>
                </a:lnTo>
                <a:lnTo>
                  <a:pt x="1805904" y="1562099"/>
                </a:lnTo>
                <a:lnTo>
                  <a:pt x="1808576" y="1562099"/>
                </a:lnTo>
                <a:lnTo>
                  <a:pt x="1812238" y="1574799"/>
                </a:lnTo>
                <a:lnTo>
                  <a:pt x="1816284" y="1587499"/>
                </a:lnTo>
                <a:lnTo>
                  <a:pt x="1820565" y="1587499"/>
                </a:lnTo>
                <a:lnTo>
                  <a:pt x="1824936" y="1600199"/>
                </a:lnTo>
                <a:lnTo>
                  <a:pt x="1835684" y="1625599"/>
                </a:lnTo>
                <a:lnTo>
                  <a:pt x="1845681" y="1650999"/>
                </a:lnTo>
                <a:lnTo>
                  <a:pt x="1854114" y="1663699"/>
                </a:lnTo>
                <a:lnTo>
                  <a:pt x="1860173" y="1689099"/>
                </a:lnTo>
                <a:lnTo>
                  <a:pt x="1860330" y="1701799"/>
                </a:lnTo>
                <a:lnTo>
                  <a:pt x="1861965" y="1727199"/>
                </a:lnTo>
                <a:lnTo>
                  <a:pt x="1853141" y="1777999"/>
                </a:lnTo>
                <a:lnTo>
                  <a:pt x="1829864" y="1828799"/>
                </a:lnTo>
                <a:lnTo>
                  <a:pt x="1813433" y="1841499"/>
                </a:lnTo>
                <a:lnTo>
                  <a:pt x="1794140" y="1866899"/>
                </a:lnTo>
                <a:lnTo>
                  <a:pt x="1373598" y="1866899"/>
                </a:lnTo>
                <a:lnTo>
                  <a:pt x="1344120" y="1879599"/>
                </a:lnTo>
                <a:lnTo>
                  <a:pt x="1312739" y="1892299"/>
                </a:lnTo>
                <a:lnTo>
                  <a:pt x="1291286" y="1892299"/>
                </a:lnTo>
                <a:lnTo>
                  <a:pt x="1279623" y="1904999"/>
                </a:lnTo>
                <a:lnTo>
                  <a:pt x="1254693" y="1904999"/>
                </a:lnTo>
                <a:lnTo>
                  <a:pt x="1242894" y="1917699"/>
                </a:lnTo>
                <a:lnTo>
                  <a:pt x="1191612" y="1917699"/>
                </a:lnTo>
                <a:lnTo>
                  <a:pt x="1180637" y="1930399"/>
                </a:lnTo>
                <a:close/>
              </a:path>
              <a:path w="1877695" h="1930400">
                <a:moveTo>
                  <a:pt x="130829" y="1574799"/>
                </a:moveTo>
                <a:lnTo>
                  <a:pt x="41529" y="1574799"/>
                </a:lnTo>
                <a:lnTo>
                  <a:pt x="43680" y="1562099"/>
                </a:lnTo>
                <a:lnTo>
                  <a:pt x="132925" y="1562099"/>
                </a:lnTo>
                <a:lnTo>
                  <a:pt x="130829" y="1574799"/>
                </a:lnTo>
                <a:close/>
              </a:path>
              <a:path w="1877695" h="1930400">
                <a:moveTo>
                  <a:pt x="799309" y="1866899"/>
                </a:moveTo>
                <a:lnTo>
                  <a:pt x="107343" y="1866899"/>
                </a:lnTo>
                <a:lnTo>
                  <a:pt x="97799" y="1854199"/>
                </a:lnTo>
                <a:lnTo>
                  <a:pt x="74485" y="1816099"/>
                </a:lnTo>
                <a:lnTo>
                  <a:pt x="51653" y="1765299"/>
                </a:lnTo>
                <a:lnTo>
                  <a:pt x="37628" y="1714499"/>
                </a:lnTo>
                <a:lnTo>
                  <a:pt x="32476" y="1663699"/>
                </a:lnTo>
                <a:lnTo>
                  <a:pt x="33290" y="1638299"/>
                </a:lnTo>
                <a:lnTo>
                  <a:pt x="36257" y="1600199"/>
                </a:lnTo>
                <a:lnTo>
                  <a:pt x="41214" y="1574799"/>
                </a:lnTo>
                <a:lnTo>
                  <a:pt x="128776" y="1574799"/>
                </a:lnTo>
                <a:lnTo>
                  <a:pt x="124745" y="1600199"/>
                </a:lnTo>
                <a:lnTo>
                  <a:pt x="120896" y="1612899"/>
                </a:lnTo>
                <a:lnTo>
                  <a:pt x="118610" y="1638299"/>
                </a:lnTo>
                <a:lnTo>
                  <a:pt x="117976" y="1663699"/>
                </a:lnTo>
                <a:lnTo>
                  <a:pt x="119082" y="1676399"/>
                </a:lnTo>
                <a:lnTo>
                  <a:pt x="121724" y="1701799"/>
                </a:lnTo>
                <a:lnTo>
                  <a:pt x="125945" y="1714499"/>
                </a:lnTo>
                <a:lnTo>
                  <a:pt x="131846" y="1739899"/>
                </a:lnTo>
                <a:lnTo>
                  <a:pt x="139532" y="1752599"/>
                </a:lnTo>
                <a:lnTo>
                  <a:pt x="140004" y="1752599"/>
                </a:lnTo>
                <a:lnTo>
                  <a:pt x="143959" y="1765299"/>
                </a:lnTo>
                <a:lnTo>
                  <a:pt x="148282" y="1777999"/>
                </a:lnTo>
                <a:lnTo>
                  <a:pt x="152989" y="1777999"/>
                </a:lnTo>
                <a:lnTo>
                  <a:pt x="158095" y="1790699"/>
                </a:lnTo>
                <a:lnTo>
                  <a:pt x="163020" y="1790699"/>
                </a:lnTo>
                <a:lnTo>
                  <a:pt x="168359" y="1803399"/>
                </a:lnTo>
                <a:lnTo>
                  <a:pt x="174111" y="1803399"/>
                </a:lnTo>
                <a:lnTo>
                  <a:pt x="180275" y="1816099"/>
                </a:lnTo>
                <a:lnTo>
                  <a:pt x="189298" y="1816099"/>
                </a:lnTo>
                <a:lnTo>
                  <a:pt x="198621" y="1828799"/>
                </a:lnTo>
                <a:lnTo>
                  <a:pt x="228544" y="1828799"/>
                </a:lnTo>
                <a:lnTo>
                  <a:pt x="238833" y="1841499"/>
                </a:lnTo>
                <a:lnTo>
                  <a:pt x="840499" y="1841499"/>
                </a:lnTo>
                <a:lnTo>
                  <a:pt x="826160" y="1854199"/>
                </a:lnTo>
                <a:lnTo>
                  <a:pt x="812498" y="1854199"/>
                </a:lnTo>
                <a:lnTo>
                  <a:pt x="799309" y="1866899"/>
                </a:lnTo>
                <a:close/>
              </a:path>
              <a:path w="1877695" h="1930400">
                <a:moveTo>
                  <a:pt x="1111807" y="1841499"/>
                </a:moveTo>
                <a:lnTo>
                  <a:pt x="285298" y="1841499"/>
                </a:lnTo>
                <a:lnTo>
                  <a:pt x="298249" y="1828799"/>
                </a:lnTo>
                <a:lnTo>
                  <a:pt x="681526" y="1828799"/>
                </a:lnTo>
                <a:lnTo>
                  <a:pt x="703503" y="1816099"/>
                </a:lnTo>
                <a:lnTo>
                  <a:pt x="723385" y="1803399"/>
                </a:lnTo>
                <a:lnTo>
                  <a:pt x="742338" y="1790699"/>
                </a:lnTo>
                <a:lnTo>
                  <a:pt x="759030" y="1790699"/>
                </a:lnTo>
                <a:lnTo>
                  <a:pt x="776651" y="1777999"/>
                </a:lnTo>
                <a:lnTo>
                  <a:pt x="796071" y="1765299"/>
                </a:lnTo>
                <a:lnTo>
                  <a:pt x="820521" y="1765299"/>
                </a:lnTo>
                <a:lnTo>
                  <a:pt x="880969" y="1752599"/>
                </a:lnTo>
                <a:lnTo>
                  <a:pt x="933881" y="1765299"/>
                </a:lnTo>
                <a:lnTo>
                  <a:pt x="981631" y="1777999"/>
                </a:lnTo>
                <a:lnTo>
                  <a:pt x="1026595" y="1803399"/>
                </a:lnTo>
                <a:lnTo>
                  <a:pt x="1111807" y="1841499"/>
                </a:lnTo>
                <a:close/>
              </a:path>
              <a:path w="1877695" h="1930400">
                <a:moveTo>
                  <a:pt x="626350" y="1828799"/>
                </a:moveTo>
                <a:lnTo>
                  <a:pt x="346705" y="1828799"/>
                </a:lnTo>
                <a:lnTo>
                  <a:pt x="358348" y="1816099"/>
                </a:lnTo>
                <a:lnTo>
                  <a:pt x="438440" y="1790699"/>
                </a:lnTo>
                <a:lnTo>
                  <a:pt x="494308" y="1777999"/>
                </a:lnTo>
                <a:lnTo>
                  <a:pt x="532500" y="1777999"/>
                </a:lnTo>
                <a:lnTo>
                  <a:pt x="559562" y="1790699"/>
                </a:lnTo>
                <a:lnTo>
                  <a:pt x="582041" y="1803399"/>
                </a:lnTo>
                <a:lnTo>
                  <a:pt x="592308" y="1816099"/>
                </a:lnTo>
                <a:lnTo>
                  <a:pt x="606129" y="1816099"/>
                </a:lnTo>
                <a:lnTo>
                  <a:pt x="626350" y="1828799"/>
                </a:lnTo>
                <a:close/>
              </a:path>
              <a:path w="1877695" h="1930400">
                <a:moveTo>
                  <a:pt x="1525353" y="1828799"/>
                </a:moveTo>
                <a:lnTo>
                  <a:pt x="1234714" y="1828799"/>
                </a:lnTo>
                <a:lnTo>
                  <a:pt x="1249299" y="1816099"/>
                </a:lnTo>
                <a:lnTo>
                  <a:pt x="1271332" y="1816099"/>
                </a:lnTo>
                <a:lnTo>
                  <a:pt x="1281906" y="1803399"/>
                </a:lnTo>
                <a:lnTo>
                  <a:pt x="1326914" y="1790699"/>
                </a:lnTo>
                <a:lnTo>
                  <a:pt x="1370373" y="1777999"/>
                </a:lnTo>
                <a:lnTo>
                  <a:pt x="1416869" y="1777999"/>
                </a:lnTo>
                <a:lnTo>
                  <a:pt x="1470991" y="1803399"/>
                </a:lnTo>
                <a:lnTo>
                  <a:pt x="1489315" y="1803399"/>
                </a:lnTo>
                <a:lnTo>
                  <a:pt x="1525353" y="1828799"/>
                </a:lnTo>
                <a:close/>
              </a:path>
              <a:path w="1877695" h="1930400">
                <a:moveTo>
                  <a:pt x="1597733" y="1841499"/>
                </a:moveTo>
                <a:lnTo>
                  <a:pt x="1192594" y="1841499"/>
                </a:lnTo>
                <a:lnTo>
                  <a:pt x="1201241" y="1828799"/>
                </a:lnTo>
                <a:lnTo>
                  <a:pt x="1579652" y="1828799"/>
                </a:lnTo>
                <a:lnTo>
                  <a:pt x="1597733" y="1841499"/>
                </a:lnTo>
                <a:close/>
              </a:path>
              <a:path w="1877695" h="1930400">
                <a:moveTo>
                  <a:pt x="389024" y="1904999"/>
                </a:moveTo>
                <a:lnTo>
                  <a:pt x="158999" y="1904999"/>
                </a:lnTo>
                <a:lnTo>
                  <a:pt x="143534" y="1892299"/>
                </a:lnTo>
                <a:lnTo>
                  <a:pt x="128835" y="1879599"/>
                </a:lnTo>
                <a:lnTo>
                  <a:pt x="117683" y="1866899"/>
                </a:lnTo>
                <a:lnTo>
                  <a:pt x="496859" y="1866899"/>
                </a:lnTo>
                <a:lnTo>
                  <a:pt x="456996" y="1879599"/>
                </a:lnTo>
                <a:lnTo>
                  <a:pt x="389024" y="1904999"/>
                </a:lnTo>
                <a:close/>
              </a:path>
              <a:path w="1877695" h="1930400">
                <a:moveTo>
                  <a:pt x="659437" y="1917699"/>
                </a:moveTo>
                <a:lnTo>
                  <a:pt x="610409" y="1904999"/>
                </a:lnTo>
                <a:lnTo>
                  <a:pt x="575612" y="1904999"/>
                </a:lnTo>
                <a:lnTo>
                  <a:pt x="550754" y="1892299"/>
                </a:lnTo>
                <a:lnTo>
                  <a:pt x="531546" y="1879599"/>
                </a:lnTo>
                <a:lnTo>
                  <a:pt x="518435" y="1866899"/>
                </a:lnTo>
                <a:lnTo>
                  <a:pt x="786385" y="1866899"/>
                </a:lnTo>
                <a:lnTo>
                  <a:pt x="760289" y="1879599"/>
                </a:lnTo>
                <a:lnTo>
                  <a:pt x="732055" y="1892299"/>
                </a:lnTo>
                <a:lnTo>
                  <a:pt x="699249" y="1904999"/>
                </a:lnTo>
                <a:lnTo>
                  <a:pt x="659437" y="1917699"/>
                </a:lnTo>
                <a:close/>
              </a:path>
              <a:path w="1877695" h="1930400">
                <a:moveTo>
                  <a:pt x="1735132" y="1904999"/>
                </a:moveTo>
                <a:lnTo>
                  <a:pt x="1501426" y="1904999"/>
                </a:lnTo>
                <a:lnTo>
                  <a:pt x="1479486" y="1892299"/>
                </a:lnTo>
                <a:lnTo>
                  <a:pt x="1457901" y="1892299"/>
                </a:lnTo>
                <a:lnTo>
                  <a:pt x="1436698" y="1879599"/>
                </a:lnTo>
                <a:lnTo>
                  <a:pt x="1403637" y="1866899"/>
                </a:lnTo>
                <a:lnTo>
                  <a:pt x="1794140" y="1866899"/>
                </a:lnTo>
                <a:lnTo>
                  <a:pt x="1772237" y="1879599"/>
                </a:lnTo>
                <a:lnTo>
                  <a:pt x="1754031" y="1892299"/>
                </a:lnTo>
                <a:lnTo>
                  <a:pt x="1735132" y="1904999"/>
                </a:lnTo>
                <a:close/>
              </a:path>
              <a:path w="1877695" h="1930400">
                <a:moveTo>
                  <a:pt x="342573" y="1917699"/>
                </a:moveTo>
                <a:lnTo>
                  <a:pt x="191759" y="1917699"/>
                </a:lnTo>
                <a:lnTo>
                  <a:pt x="175113" y="1904999"/>
                </a:lnTo>
                <a:lnTo>
                  <a:pt x="357994" y="1904999"/>
                </a:lnTo>
                <a:lnTo>
                  <a:pt x="342573" y="1917699"/>
                </a:lnTo>
                <a:close/>
              </a:path>
              <a:path w="1877695" h="1930400">
                <a:moveTo>
                  <a:pt x="1695786" y="1917699"/>
                </a:moveTo>
                <a:lnTo>
                  <a:pt x="1547045" y="1917699"/>
                </a:lnTo>
                <a:lnTo>
                  <a:pt x="1523690" y="1904999"/>
                </a:lnTo>
                <a:lnTo>
                  <a:pt x="1715673" y="1904999"/>
                </a:lnTo>
                <a:lnTo>
                  <a:pt x="1695786" y="1917699"/>
                </a:lnTo>
                <a:close/>
              </a:path>
            </a:pathLst>
          </a:custGeom>
          <a:solidFill>
            <a:srgbClr val="007DA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10383" y="7814147"/>
            <a:ext cx="18173700" cy="2461260"/>
            <a:chOff x="10383" y="7814147"/>
            <a:chExt cx="18173700" cy="2461260"/>
          </a:xfrm>
        </p:grpSpPr>
        <p:sp>
          <p:nvSpPr>
            <p:cNvPr id="29" name="object 29"/>
            <p:cNvSpPr/>
            <p:nvPr/>
          </p:nvSpPr>
          <p:spPr>
            <a:xfrm>
              <a:off x="10383" y="7814147"/>
              <a:ext cx="18172430" cy="2461260"/>
            </a:xfrm>
            <a:custGeom>
              <a:avLst/>
              <a:gdLst/>
              <a:ahLst/>
              <a:cxnLst/>
              <a:rect l="l" t="t" r="r" b="b"/>
              <a:pathLst>
                <a:path w="18172430" h="2461259">
                  <a:moveTo>
                    <a:pt x="18171848" y="2460831"/>
                  </a:moveTo>
                  <a:lnTo>
                    <a:pt x="0" y="2460831"/>
                  </a:lnTo>
                  <a:lnTo>
                    <a:pt x="0" y="0"/>
                  </a:lnTo>
                  <a:lnTo>
                    <a:pt x="243576" y="289102"/>
                  </a:lnTo>
                  <a:lnTo>
                    <a:pt x="1146416" y="928672"/>
                  </a:lnTo>
                  <a:lnTo>
                    <a:pt x="2966684" y="1577100"/>
                  </a:lnTo>
                  <a:lnTo>
                    <a:pt x="5962546" y="1892779"/>
                  </a:lnTo>
                  <a:lnTo>
                    <a:pt x="6224519" y="1893993"/>
                  </a:lnTo>
                  <a:lnTo>
                    <a:pt x="6483224" y="1892597"/>
                  </a:lnTo>
                  <a:lnTo>
                    <a:pt x="6738700" y="1888689"/>
                  </a:lnTo>
                  <a:lnTo>
                    <a:pt x="6990988" y="1882369"/>
                  </a:lnTo>
                  <a:lnTo>
                    <a:pt x="7240128" y="1873734"/>
                  </a:lnTo>
                  <a:lnTo>
                    <a:pt x="7486160" y="1862883"/>
                  </a:lnTo>
                  <a:lnTo>
                    <a:pt x="7729126" y="1849915"/>
                  </a:lnTo>
                  <a:lnTo>
                    <a:pt x="8048377" y="1829501"/>
                  </a:lnTo>
                  <a:lnTo>
                    <a:pt x="8362342" y="1805732"/>
                  </a:lnTo>
                  <a:lnTo>
                    <a:pt x="8671117" y="1778841"/>
                  </a:lnTo>
                  <a:lnTo>
                    <a:pt x="8974796" y="1749060"/>
                  </a:lnTo>
                  <a:lnTo>
                    <a:pt x="9273476" y="1716625"/>
                  </a:lnTo>
                  <a:lnTo>
                    <a:pt x="9639939" y="1672703"/>
                  </a:lnTo>
                  <a:lnTo>
                    <a:pt x="9998926" y="1625454"/>
                  </a:lnTo>
                  <a:lnTo>
                    <a:pt x="10420102" y="1565003"/>
                  </a:lnTo>
                  <a:lnTo>
                    <a:pt x="10898635" y="1490303"/>
                  </a:lnTo>
                  <a:lnTo>
                    <a:pt x="11494362" y="1389579"/>
                  </a:lnTo>
                  <a:lnTo>
                    <a:pt x="13847533" y="954861"/>
                  </a:lnTo>
                  <a:lnTo>
                    <a:pt x="14289608" y="878842"/>
                  </a:lnTo>
                  <a:lnTo>
                    <a:pt x="14613195" y="827475"/>
                  </a:lnTo>
                  <a:lnTo>
                    <a:pt x="14877892" y="789000"/>
                  </a:lnTo>
                  <a:lnTo>
                    <a:pt x="15138280" y="754950"/>
                  </a:lnTo>
                  <a:lnTo>
                    <a:pt x="15343613" y="731203"/>
                  </a:lnTo>
                  <a:lnTo>
                    <a:pt x="15546403" y="710812"/>
                  </a:lnTo>
                  <a:lnTo>
                    <a:pt x="15746744" y="694012"/>
                  </a:lnTo>
                  <a:lnTo>
                    <a:pt x="15944734" y="681036"/>
                  </a:lnTo>
                  <a:lnTo>
                    <a:pt x="16091740" y="673954"/>
                  </a:lnTo>
                  <a:lnTo>
                    <a:pt x="16237516" y="669253"/>
                  </a:lnTo>
                  <a:lnTo>
                    <a:pt x="16382103" y="667032"/>
                  </a:lnTo>
                  <a:lnTo>
                    <a:pt x="16525542" y="667388"/>
                  </a:lnTo>
                  <a:lnTo>
                    <a:pt x="16667872" y="670421"/>
                  </a:lnTo>
                  <a:lnTo>
                    <a:pt x="16809134" y="676228"/>
                  </a:lnTo>
                  <a:lnTo>
                    <a:pt x="16949367" y="684909"/>
                  </a:lnTo>
                  <a:lnTo>
                    <a:pt x="17088613" y="696562"/>
                  </a:lnTo>
                  <a:lnTo>
                    <a:pt x="17226911" y="711285"/>
                  </a:lnTo>
                  <a:lnTo>
                    <a:pt x="17318603" y="722855"/>
                  </a:lnTo>
                  <a:lnTo>
                    <a:pt x="17409904" y="735862"/>
                  </a:lnTo>
                  <a:lnTo>
                    <a:pt x="17500826" y="750336"/>
                  </a:lnTo>
                  <a:lnTo>
                    <a:pt x="17591380" y="766307"/>
                  </a:lnTo>
                  <a:lnTo>
                    <a:pt x="17681578" y="783802"/>
                  </a:lnTo>
                  <a:lnTo>
                    <a:pt x="17771433" y="802851"/>
                  </a:lnTo>
                  <a:lnTo>
                    <a:pt x="17860957" y="823485"/>
                  </a:lnTo>
                  <a:lnTo>
                    <a:pt x="17950160" y="845730"/>
                  </a:lnTo>
                  <a:lnTo>
                    <a:pt x="18039056" y="869618"/>
                  </a:lnTo>
                  <a:lnTo>
                    <a:pt x="18127655" y="895177"/>
                  </a:lnTo>
                  <a:lnTo>
                    <a:pt x="18171848" y="908592"/>
                  </a:lnTo>
                  <a:lnTo>
                    <a:pt x="18171848" y="2460831"/>
                  </a:lnTo>
                  <a:close/>
                </a:path>
              </a:pathLst>
            </a:custGeom>
            <a:solidFill>
              <a:srgbClr val="1A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375" y="7814157"/>
              <a:ext cx="18173700" cy="2034539"/>
            </a:xfrm>
            <a:custGeom>
              <a:avLst/>
              <a:gdLst/>
              <a:ahLst/>
              <a:cxnLst/>
              <a:rect l="l" t="t" r="r" b="b"/>
              <a:pathLst>
                <a:path w="18173700" h="2034540">
                  <a:moveTo>
                    <a:pt x="8628355" y="1783016"/>
                  </a:moveTo>
                  <a:lnTo>
                    <a:pt x="8226628" y="1816849"/>
                  </a:lnTo>
                  <a:lnTo>
                    <a:pt x="7824648" y="1844509"/>
                  </a:lnTo>
                  <a:lnTo>
                    <a:pt x="7422413" y="1865985"/>
                  </a:lnTo>
                  <a:lnTo>
                    <a:pt x="7019925" y="1881289"/>
                  </a:lnTo>
                  <a:lnTo>
                    <a:pt x="6617182" y="1890407"/>
                  </a:lnTo>
                  <a:lnTo>
                    <a:pt x="6214186" y="1893354"/>
                  </a:lnTo>
                  <a:lnTo>
                    <a:pt x="5962180" y="1892046"/>
                  </a:lnTo>
                  <a:lnTo>
                    <a:pt x="2966529" y="1576793"/>
                  </a:lnTo>
                  <a:lnTo>
                    <a:pt x="1146378" y="928573"/>
                  </a:lnTo>
                  <a:lnTo>
                    <a:pt x="243573" y="289090"/>
                  </a:lnTo>
                  <a:lnTo>
                    <a:pt x="0" y="0"/>
                  </a:lnTo>
                  <a:lnTo>
                    <a:pt x="0" y="951471"/>
                  </a:lnTo>
                  <a:lnTo>
                    <a:pt x="158838" y="1040498"/>
                  </a:lnTo>
                  <a:lnTo>
                    <a:pt x="309524" y="1117790"/>
                  </a:lnTo>
                  <a:lnTo>
                    <a:pt x="481812" y="1199095"/>
                  </a:lnTo>
                  <a:lnTo>
                    <a:pt x="650760" y="1272501"/>
                  </a:lnTo>
                  <a:lnTo>
                    <a:pt x="837069" y="1347114"/>
                  </a:lnTo>
                  <a:lnTo>
                    <a:pt x="1010894" y="1411363"/>
                  </a:lnTo>
                  <a:lnTo>
                    <a:pt x="1198003" y="1475333"/>
                  </a:lnTo>
                  <a:lnTo>
                    <a:pt x="1398638" y="1538439"/>
                  </a:lnTo>
                  <a:lnTo>
                    <a:pt x="1576362" y="1590001"/>
                  </a:lnTo>
                  <a:lnTo>
                    <a:pt x="1763788" y="1640293"/>
                  </a:lnTo>
                  <a:lnTo>
                    <a:pt x="1961070" y="1688973"/>
                  </a:lnTo>
                  <a:lnTo>
                    <a:pt x="2168334" y="1735747"/>
                  </a:lnTo>
                  <a:lnTo>
                    <a:pt x="2385733" y="1780286"/>
                  </a:lnTo>
                  <a:lnTo>
                    <a:pt x="2567038" y="1814106"/>
                  </a:lnTo>
                  <a:lnTo>
                    <a:pt x="2754985" y="1846135"/>
                  </a:lnTo>
                  <a:lnTo>
                    <a:pt x="2949664" y="1876209"/>
                  </a:lnTo>
                  <a:lnTo>
                    <a:pt x="3151124" y="1904174"/>
                  </a:lnTo>
                  <a:lnTo>
                    <a:pt x="3359442" y="1929866"/>
                  </a:lnTo>
                  <a:lnTo>
                    <a:pt x="3574707" y="1953120"/>
                  </a:lnTo>
                  <a:lnTo>
                    <a:pt x="3796969" y="1973770"/>
                  </a:lnTo>
                  <a:lnTo>
                    <a:pt x="4026306" y="1991664"/>
                  </a:lnTo>
                  <a:lnTo>
                    <a:pt x="4262806" y="2006625"/>
                  </a:lnTo>
                  <a:lnTo>
                    <a:pt x="4506519" y="2018512"/>
                  </a:lnTo>
                  <a:lnTo>
                    <a:pt x="4757521" y="2027148"/>
                  </a:lnTo>
                  <a:lnTo>
                    <a:pt x="5015903" y="2032381"/>
                  </a:lnTo>
                  <a:lnTo>
                    <a:pt x="5281714" y="2034044"/>
                  </a:lnTo>
                  <a:lnTo>
                    <a:pt x="5555043" y="2031974"/>
                  </a:lnTo>
                  <a:lnTo>
                    <a:pt x="5835942" y="2026005"/>
                  </a:lnTo>
                  <a:lnTo>
                    <a:pt x="6051651" y="2018880"/>
                  </a:lnTo>
                  <a:lnTo>
                    <a:pt x="6271679" y="2009406"/>
                  </a:lnTo>
                  <a:lnTo>
                    <a:pt x="6496088" y="1997519"/>
                  </a:lnTo>
                  <a:lnTo>
                    <a:pt x="6724891" y="1983130"/>
                  </a:lnTo>
                  <a:lnTo>
                    <a:pt x="6958114" y="1966201"/>
                  </a:lnTo>
                  <a:lnTo>
                    <a:pt x="7195807" y="1946656"/>
                  </a:lnTo>
                  <a:lnTo>
                    <a:pt x="7437971" y="1924405"/>
                  </a:lnTo>
                  <a:lnTo>
                    <a:pt x="7684668" y="1899399"/>
                  </a:lnTo>
                  <a:lnTo>
                    <a:pt x="7935912" y="1871573"/>
                  </a:lnTo>
                  <a:lnTo>
                    <a:pt x="8191728" y="1840852"/>
                  </a:lnTo>
                  <a:lnTo>
                    <a:pt x="8452167" y="1807159"/>
                  </a:lnTo>
                  <a:lnTo>
                    <a:pt x="8628355" y="1783016"/>
                  </a:lnTo>
                  <a:close/>
                </a:path>
                <a:path w="18173700" h="2034540">
                  <a:moveTo>
                    <a:pt x="18173307" y="908583"/>
                  </a:moveTo>
                  <a:lnTo>
                    <a:pt x="18087696" y="883031"/>
                  </a:lnTo>
                  <a:lnTo>
                    <a:pt x="18001831" y="859053"/>
                  </a:lnTo>
                  <a:lnTo>
                    <a:pt x="17915674" y="836625"/>
                  </a:lnTo>
                  <a:lnTo>
                    <a:pt x="17829226" y="815721"/>
                  </a:lnTo>
                  <a:lnTo>
                    <a:pt x="17742485" y="796315"/>
                  </a:lnTo>
                  <a:lnTo>
                    <a:pt x="17655426" y="778370"/>
                  </a:lnTo>
                  <a:lnTo>
                    <a:pt x="17568050" y="761885"/>
                  </a:lnTo>
                  <a:lnTo>
                    <a:pt x="17436351" y="739800"/>
                  </a:lnTo>
                  <a:lnTo>
                    <a:pt x="17303865" y="720813"/>
                  </a:lnTo>
                  <a:lnTo>
                    <a:pt x="17170553" y="704850"/>
                  </a:lnTo>
                  <a:lnTo>
                    <a:pt x="17036390" y="691807"/>
                  </a:lnTo>
                  <a:lnTo>
                    <a:pt x="16901313" y="681596"/>
                  </a:lnTo>
                  <a:lnTo>
                    <a:pt x="16765308" y="674128"/>
                  </a:lnTo>
                  <a:lnTo>
                    <a:pt x="16628339" y="669328"/>
                  </a:lnTo>
                  <a:lnTo>
                    <a:pt x="16490366" y="667092"/>
                  </a:lnTo>
                  <a:lnTo>
                    <a:pt x="16351339" y="667334"/>
                  </a:lnTo>
                  <a:lnTo>
                    <a:pt x="16211233" y="669975"/>
                  </a:lnTo>
                  <a:lnTo>
                    <a:pt x="16070009" y="674916"/>
                  </a:lnTo>
                  <a:lnTo>
                    <a:pt x="15879915" y="684923"/>
                  </a:lnTo>
                  <a:lnTo>
                    <a:pt x="15687688" y="698652"/>
                  </a:lnTo>
                  <a:lnTo>
                    <a:pt x="15493238" y="715899"/>
                  </a:lnTo>
                  <a:lnTo>
                    <a:pt x="15246909" y="742073"/>
                  </a:lnTo>
                  <a:lnTo>
                    <a:pt x="14996808" y="772998"/>
                  </a:lnTo>
                  <a:lnTo>
                    <a:pt x="14691462" y="815784"/>
                  </a:lnTo>
                  <a:lnTo>
                    <a:pt x="14327645" y="872642"/>
                  </a:lnTo>
                  <a:lnTo>
                    <a:pt x="13792886" y="964679"/>
                  </a:lnTo>
                  <a:lnTo>
                    <a:pt x="12370308" y="1230236"/>
                  </a:lnTo>
                  <a:lnTo>
                    <a:pt x="14575282" y="946391"/>
                  </a:lnTo>
                  <a:lnTo>
                    <a:pt x="16055886" y="886333"/>
                  </a:lnTo>
                  <a:lnTo>
                    <a:pt x="17190657" y="1021753"/>
                  </a:lnTo>
                  <a:lnTo>
                    <a:pt x="17917249" y="1208620"/>
                  </a:lnTo>
                  <a:lnTo>
                    <a:pt x="18173307" y="1302918"/>
                  </a:lnTo>
                  <a:lnTo>
                    <a:pt x="18173307" y="908583"/>
                  </a:lnTo>
                  <a:close/>
                </a:path>
              </a:pathLst>
            </a:custGeom>
            <a:solidFill>
              <a:srgbClr val="5DB9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435921" y="640131"/>
            <a:ext cx="932116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760" dirty="0">
                <a:solidFill>
                  <a:srgbClr val="2A4A81"/>
                </a:solidFill>
                <a:latin typeface="Arial Black"/>
                <a:cs typeface="Arial Black"/>
              </a:rPr>
              <a:t>Flow</a:t>
            </a:r>
            <a:r>
              <a:rPr sz="6400" spc="-595" dirty="0">
                <a:solidFill>
                  <a:srgbClr val="2A4A81"/>
                </a:solidFill>
                <a:latin typeface="Arial Black"/>
                <a:cs typeface="Arial Black"/>
              </a:rPr>
              <a:t> </a:t>
            </a:r>
            <a:r>
              <a:rPr sz="6400" spc="-530" dirty="0">
                <a:solidFill>
                  <a:srgbClr val="2A4A81"/>
                </a:solidFill>
                <a:latin typeface="Arial Black"/>
                <a:cs typeface="Arial Black"/>
              </a:rPr>
              <a:t>of</a:t>
            </a:r>
            <a:r>
              <a:rPr sz="6400" spc="-595" dirty="0">
                <a:solidFill>
                  <a:srgbClr val="2A4A81"/>
                </a:solidFill>
                <a:latin typeface="Arial Black"/>
                <a:cs typeface="Arial Black"/>
              </a:rPr>
              <a:t> </a:t>
            </a:r>
            <a:r>
              <a:rPr sz="6400" spc="-560" dirty="0">
                <a:solidFill>
                  <a:srgbClr val="2A4A81"/>
                </a:solidFill>
                <a:latin typeface="Arial Black"/>
                <a:cs typeface="Arial Black"/>
              </a:rPr>
              <a:t>this</a:t>
            </a:r>
            <a:r>
              <a:rPr sz="6400" spc="-595" dirty="0">
                <a:solidFill>
                  <a:srgbClr val="2A4A81"/>
                </a:solidFill>
                <a:latin typeface="Arial Black"/>
                <a:cs typeface="Arial Black"/>
              </a:rPr>
              <a:t> </a:t>
            </a:r>
            <a:r>
              <a:rPr sz="6400" spc="-585" dirty="0">
                <a:solidFill>
                  <a:srgbClr val="2A4A81"/>
                </a:solidFill>
                <a:latin typeface="Arial Black"/>
                <a:cs typeface="Arial Black"/>
              </a:rPr>
              <a:t>presentation</a:t>
            </a:r>
            <a:endParaRPr sz="6400">
              <a:latin typeface="Arial Black"/>
              <a:cs typeface="Arial Blac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60578" y="4301470"/>
            <a:ext cx="1567180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6710">
              <a:lnSpc>
                <a:spcPct val="115199"/>
              </a:lnSpc>
              <a:spcBef>
                <a:spcPts val="100"/>
              </a:spcBef>
            </a:pPr>
            <a:r>
              <a:rPr sz="3200" spc="-20" dirty="0">
                <a:solidFill>
                  <a:srgbClr val="2A4A81"/>
                </a:solidFill>
                <a:latin typeface="Trebuchet MS"/>
                <a:cs typeface="Trebuchet MS"/>
              </a:rPr>
              <a:t>Data </a:t>
            </a:r>
            <a:r>
              <a:rPr sz="3200" spc="75" dirty="0">
                <a:solidFill>
                  <a:srgbClr val="2A4A81"/>
                </a:solidFill>
                <a:latin typeface="Trebuchet MS"/>
                <a:cs typeface="Trebuchet MS"/>
              </a:rPr>
              <a:t>Analysis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658590" cy="10287000"/>
            <a:chOff x="0" y="0"/>
            <a:chExt cx="1665859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9940" y="3152283"/>
              <a:ext cx="11218355" cy="71347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146550" cy="1321435"/>
            </a:xfrm>
            <a:custGeom>
              <a:avLst/>
              <a:gdLst/>
              <a:ahLst/>
              <a:cxnLst/>
              <a:rect l="l" t="t" r="r" b="b"/>
              <a:pathLst>
                <a:path w="4146550" h="1321435">
                  <a:moveTo>
                    <a:pt x="3847879" y="1321293"/>
                  </a:moveTo>
                  <a:lnTo>
                    <a:pt x="139385" y="1321293"/>
                  </a:lnTo>
                  <a:lnTo>
                    <a:pt x="131881" y="1321016"/>
                  </a:lnTo>
                  <a:lnTo>
                    <a:pt x="87187" y="1315503"/>
                  </a:lnTo>
                  <a:lnTo>
                    <a:pt x="43788" y="1303493"/>
                  </a:lnTo>
                  <a:lnTo>
                    <a:pt x="2620" y="1285244"/>
                  </a:lnTo>
                  <a:lnTo>
                    <a:pt x="0" y="1283802"/>
                  </a:lnTo>
                  <a:lnTo>
                    <a:pt x="0" y="0"/>
                  </a:lnTo>
                  <a:lnTo>
                    <a:pt x="4146133" y="0"/>
                  </a:lnTo>
                  <a:lnTo>
                    <a:pt x="4146133" y="1030337"/>
                  </a:lnTo>
                  <a:lnTo>
                    <a:pt x="4140549" y="1075030"/>
                  </a:lnTo>
                  <a:lnTo>
                    <a:pt x="4128540" y="1118430"/>
                  </a:lnTo>
                  <a:lnTo>
                    <a:pt x="4110291" y="1159597"/>
                  </a:lnTo>
                  <a:lnTo>
                    <a:pt x="4086199" y="1197642"/>
                  </a:lnTo>
                  <a:lnTo>
                    <a:pt x="4056786" y="1231740"/>
                  </a:lnTo>
                  <a:lnTo>
                    <a:pt x="4022688" y="1261153"/>
                  </a:lnTo>
                  <a:lnTo>
                    <a:pt x="3984643" y="1285244"/>
                  </a:lnTo>
                  <a:lnTo>
                    <a:pt x="3943475" y="1303493"/>
                  </a:lnTo>
                  <a:lnTo>
                    <a:pt x="3900076" y="1315503"/>
                  </a:lnTo>
                  <a:lnTo>
                    <a:pt x="3855384" y="1321016"/>
                  </a:lnTo>
                  <a:lnTo>
                    <a:pt x="3847879" y="1321293"/>
                  </a:lnTo>
                  <a:close/>
                </a:path>
              </a:pathLst>
            </a:custGeom>
            <a:solidFill>
              <a:srgbClr val="65C2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773385" y="724662"/>
            <a:ext cx="47224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10" dirty="0">
                <a:latin typeface="Arial Black"/>
                <a:cs typeface="Arial Black"/>
              </a:rPr>
              <a:t>CLUSTERING</a:t>
            </a:r>
            <a:r>
              <a:rPr sz="3200" spc="-295" dirty="0">
                <a:latin typeface="Arial Black"/>
                <a:cs typeface="Arial Black"/>
              </a:rPr>
              <a:t> </a:t>
            </a:r>
            <a:r>
              <a:rPr sz="3200" spc="-320" dirty="0">
                <a:latin typeface="Arial Black"/>
                <a:cs typeface="Arial Black"/>
              </a:rPr>
              <a:t>ANALYSIS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3031" y="382016"/>
            <a:ext cx="3075305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b="1" dirty="0">
                <a:latin typeface="Times New Roman"/>
                <a:cs typeface="Times New Roman"/>
              </a:rPr>
              <a:t>OBJECTIVE</a:t>
            </a:r>
            <a:r>
              <a:rPr sz="3600" b="1" spc="315" dirty="0">
                <a:latin typeface="Times New Roman"/>
                <a:cs typeface="Times New Roman"/>
              </a:rPr>
              <a:t> </a:t>
            </a:r>
            <a:r>
              <a:rPr sz="3600" b="1" spc="-50" dirty="0">
                <a:latin typeface="Times New Roman"/>
                <a:cs typeface="Times New Roman"/>
              </a:rPr>
              <a:t>5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1467" y="193927"/>
            <a:ext cx="17465040" cy="9825355"/>
            <a:chOff x="411467" y="193927"/>
            <a:chExt cx="17465040" cy="9825355"/>
          </a:xfrm>
        </p:grpSpPr>
        <p:sp>
          <p:nvSpPr>
            <p:cNvPr id="8" name="object 8"/>
            <p:cNvSpPr/>
            <p:nvPr/>
          </p:nvSpPr>
          <p:spPr>
            <a:xfrm>
              <a:off x="430581" y="249592"/>
              <a:ext cx="17426940" cy="87630"/>
            </a:xfrm>
            <a:custGeom>
              <a:avLst/>
              <a:gdLst/>
              <a:ahLst/>
              <a:cxnLst/>
              <a:rect l="l" t="t" r="r" b="b"/>
              <a:pathLst>
                <a:path w="17426940" h="87629">
                  <a:moveTo>
                    <a:pt x="0" y="0"/>
                  </a:moveTo>
                  <a:lnTo>
                    <a:pt x="17426835" y="87446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0517" y="212977"/>
              <a:ext cx="0" cy="9787255"/>
            </a:xfrm>
            <a:custGeom>
              <a:avLst/>
              <a:gdLst/>
              <a:ahLst/>
              <a:cxnLst/>
              <a:rect l="l" t="t" r="r" b="b"/>
              <a:pathLst>
                <a:path h="9787255">
                  <a:moveTo>
                    <a:pt x="0" y="0"/>
                  </a:moveTo>
                  <a:lnTo>
                    <a:pt x="0" y="9787064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0581" y="9999978"/>
              <a:ext cx="17426940" cy="0"/>
            </a:xfrm>
            <a:custGeom>
              <a:avLst/>
              <a:gdLst/>
              <a:ahLst/>
              <a:cxnLst/>
              <a:rect l="l" t="t" r="r" b="b"/>
              <a:pathLst>
                <a:path w="17426940">
                  <a:moveTo>
                    <a:pt x="0" y="0"/>
                  </a:moveTo>
                  <a:lnTo>
                    <a:pt x="1742683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838338" y="249622"/>
              <a:ext cx="0" cy="9750425"/>
            </a:xfrm>
            <a:custGeom>
              <a:avLst/>
              <a:gdLst/>
              <a:ahLst/>
              <a:cxnLst/>
              <a:rect l="l" t="t" r="r" b="b"/>
              <a:pathLst>
                <a:path h="9750425">
                  <a:moveTo>
                    <a:pt x="0" y="0"/>
                  </a:moveTo>
                  <a:lnTo>
                    <a:pt x="0" y="9750384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94080" marR="5080">
              <a:lnSpc>
                <a:spcPct val="116700"/>
              </a:lnSpc>
              <a:spcBef>
                <a:spcPts val="95"/>
              </a:spcBef>
            </a:pPr>
            <a:r>
              <a:rPr spc="-45" dirty="0"/>
              <a:t>To</a:t>
            </a:r>
            <a:r>
              <a:rPr spc="-285" dirty="0"/>
              <a:t> </a:t>
            </a:r>
            <a:r>
              <a:rPr spc="-20" dirty="0"/>
              <a:t>identify</a:t>
            </a:r>
            <a:r>
              <a:rPr spc="-285" dirty="0"/>
              <a:t> </a:t>
            </a:r>
            <a:r>
              <a:rPr dirty="0"/>
              <a:t>distinct</a:t>
            </a:r>
            <a:r>
              <a:rPr spc="-280" dirty="0"/>
              <a:t> </a:t>
            </a:r>
            <a:r>
              <a:rPr dirty="0"/>
              <a:t>policyholder</a:t>
            </a:r>
            <a:r>
              <a:rPr spc="-285" dirty="0"/>
              <a:t> </a:t>
            </a:r>
            <a:r>
              <a:rPr spc="-100" dirty="0"/>
              <a:t>segments</a:t>
            </a:r>
            <a:r>
              <a:rPr spc="-285" dirty="0"/>
              <a:t> </a:t>
            </a:r>
            <a:r>
              <a:rPr spc="-105" dirty="0"/>
              <a:t>using</a:t>
            </a:r>
            <a:r>
              <a:rPr spc="-280" dirty="0"/>
              <a:t> </a:t>
            </a:r>
            <a:r>
              <a:rPr spc="-50" dirty="0"/>
              <a:t>clustering</a:t>
            </a:r>
            <a:r>
              <a:rPr spc="-285" dirty="0"/>
              <a:t> </a:t>
            </a:r>
            <a:r>
              <a:rPr spc="-40" dirty="0"/>
              <a:t>techniques</a:t>
            </a:r>
            <a:r>
              <a:rPr spc="-280" dirty="0"/>
              <a:t> </a:t>
            </a:r>
            <a:r>
              <a:rPr spc="-45" dirty="0"/>
              <a:t>based</a:t>
            </a:r>
            <a:r>
              <a:rPr spc="-285" dirty="0"/>
              <a:t> </a:t>
            </a:r>
            <a:r>
              <a:rPr spc="-25" dirty="0"/>
              <a:t>on</a:t>
            </a:r>
            <a:r>
              <a:rPr spc="-285" dirty="0"/>
              <a:t> </a:t>
            </a:r>
            <a:r>
              <a:rPr spc="-10" dirty="0"/>
              <a:t>claim </a:t>
            </a:r>
            <a:r>
              <a:rPr spc="-40" dirty="0"/>
              <a:t>patterns</a:t>
            </a:r>
            <a:r>
              <a:rPr spc="-275" dirty="0"/>
              <a:t> </a:t>
            </a:r>
            <a:r>
              <a:rPr spc="-65" dirty="0"/>
              <a:t>and</a:t>
            </a:r>
            <a:r>
              <a:rPr spc="-270" dirty="0"/>
              <a:t> </a:t>
            </a:r>
            <a:r>
              <a:rPr spc="-10" dirty="0"/>
              <a:t>demographics.</a:t>
            </a:r>
          </a:p>
          <a:p>
            <a:pPr marL="37465">
              <a:lnSpc>
                <a:spcPct val="100000"/>
              </a:lnSpc>
              <a:spcBef>
                <a:spcPts val="3285"/>
              </a:spcBef>
            </a:pPr>
            <a:endParaRPr spc="-10" dirty="0"/>
          </a:p>
          <a:p>
            <a:pPr marL="50165">
              <a:lnSpc>
                <a:spcPct val="100000"/>
              </a:lnSpc>
            </a:pPr>
            <a:r>
              <a:rPr spc="65" dirty="0">
                <a:latin typeface="Trebuchet MS"/>
                <a:cs typeface="Trebuchet MS"/>
              </a:rPr>
              <a:t>FEATURE</a:t>
            </a:r>
            <a:r>
              <a:rPr spc="-114" dirty="0">
                <a:latin typeface="Trebuchet MS"/>
                <a:cs typeface="Trebuchet MS"/>
              </a:rPr>
              <a:t> </a:t>
            </a:r>
            <a:r>
              <a:rPr spc="120" dirty="0">
                <a:latin typeface="Trebuchet MS"/>
                <a:cs typeface="Trebuchet MS"/>
              </a:rPr>
              <a:t>SELECTION</a:t>
            </a:r>
          </a:p>
        </p:txBody>
      </p:sp>
      <p:sp>
        <p:nvSpPr>
          <p:cNvPr id="13" name="object 13"/>
          <p:cNvSpPr/>
          <p:nvPr/>
        </p:nvSpPr>
        <p:spPr>
          <a:xfrm>
            <a:off x="878674" y="1691537"/>
            <a:ext cx="655320" cy="533400"/>
          </a:xfrm>
          <a:custGeom>
            <a:avLst/>
            <a:gdLst/>
            <a:ahLst/>
            <a:cxnLst/>
            <a:rect l="l" t="t" r="r" b="b"/>
            <a:pathLst>
              <a:path w="655319" h="533400">
                <a:moveTo>
                  <a:pt x="655129" y="254482"/>
                </a:moveTo>
                <a:lnTo>
                  <a:pt x="653897" y="252717"/>
                </a:lnTo>
                <a:lnTo>
                  <a:pt x="652119" y="251828"/>
                </a:lnTo>
                <a:lnTo>
                  <a:pt x="638149" y="244983"/>
                </a:lnTo>
                <a:lnTo>
                  <a:pt x="638149" y="256794"/>
                </a:lnTo>
                <a:lnTo>
                  <a:pt x="149415" y="514642"/>
                </a:lnTo>
                <a:lnTo>
                  <a:pt x="197573" y="429133"/>
                </a:lnTo>
                <a:lnTo>
                  <a:pt x="524814" y="256438"/>
                </a:lnTo>
                <a:lnTo>
                  <a:pt x="194030" y="94284"/>
                </a:lnTo>
                <a:lnTo>
                  <a:pt x="151358" y="18046"/>
                </a:lnTo>
                <a:lnTo>
                  <a:pt x="638149" y="256794"/>
                </a:lnTo>
                <a:lnTo>
                  <a:pt x="638149" y="244983"/>
                </a:lnTo>
                <a:lnTo>
                  <a:pt x="175387" y="18046"/>
                </a:lnTo>
                <a:lnTo>
                  <a:pt x="140741" y="1066"/>
                </a:lnTo>
                <a:lnTo>
                  <a:pt x="138620" y="0"/>
                </a:lnTo>
                <a:lnTo>
                  <a:pt x="136144" y="355"/>
                </a:lnTo>
                <a:lnTo>
                  <a:pt x="132969" y="3898"/>
                </a:lnTo>
                <a:lnTo>
                  <a:pt x="132613" y="6375"/>
                </a:lnTo>
                <a:lnTo>
                  <a:pt x="133845" y="8496"/>
                </a:lnTo>
                <a:lnTo>
                  <a:pt x="177215" y="86042"/>
                </a:lnTo>
                <a:lnTo>
                  <a:pt x="2463" y="355"/>
                </a:lnTo>
                <a:lnTo>
                  <a:pt x="151180" y="265633"/>
                </a:lnTo>
                <a:lnTo>
                  <a:pt x="0" y="533400"/>
                </a:lnTo>
                <a:lnTo>
                  <a:pt x="180111" y="438353"/>
                </a:lnTo>
                <a:lnTo>
                  <a:pt x="131203" y="525081"/>
                </a:lnTo>
                <a:lnTo>
                  <a:pt x="130136" y="527202"/>
                </a:lnTo>
                <a:lnTo>
                  <a:pt x="130492" y="529678"/>
                </a:lnTo>
                <a:lnTo>
                  <a:pt x="132080" y="531456"/>
                </a:lnTo>
                <a:lnTo>
                  <a:pt x="133146" y="532511"/>
                </a:lnTo>
                <a:lnTo>
                  <a:pt x="134556" y="533044"/>
                </a:lnTo>
                <a:lnTo>
                  <a:pt x="136855" y="533044"/>
                </a:lnTo>
                <a:lnTo>
                  <a:pt x="137744" y="532866"/>
                </a:lnTo>
                <a:lnTo>
                  <a:pt x="138442" y="532511"/>
                </a:lnTo>
                <a:lnTo>
                  <a:pt x="172300" y="514642"/>
                </a:lnTo>
                <a:lnTo>
                  <a:pt x="652297" y="261213"/>
                </a:lnTo>
                <a:lnTo>
                  <a:pt x="654062" y="260324"/>
                </a:lnTo>
                <a:lnTo>
                  <a:pt x="655129" y="258381"/>
                </a:lnTo>
                <a:lnTo>
                  <a:pt x="655129" y="2544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3788" y="2004613"/>
            <a:ext cx="8988182" cy="573588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1"/>
            <a:ext cx="8980805" cy="10287000"/>
          </a:xfrm>
          <a:custGeom>
            <a:avLst/>
            <a:gdLst/>
            <a:ahLst/>
            <a:cxnLst/>
            <a:rect l="l" t="t" r="r" b="b"/>
            <a:pathLst>
              <a:path w="8980805" h="10287000">
                <a:moveTo>
                  <a:pt x="8980525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8980525" y="0"/>
                </a:lnTo>
                <a:lnTo>
                  <a:pt x="8980525" y="10286999"/>
                </a:lnTo>
                <a:close/>
              </a:path>
            </a:pathLst>
          </a:custGeom>
          <a:solidFill>
            <a:srgbClr val="5DB9CD">
              <a:alpha val="85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260" dirty="0">
                <a:latin typeface="Arial Black"/>
                <a:cs typeface="Arial Black"/>
              </a:rPr>
              <a:t>Why</a:t>
            </a:r>
            <a:r>
              <a:rPr sz="5200" spc="-500" dirty="0">
                <a:latin typeface="Arial Black"/>
                <a:cs typeface="Arial Black"/>
              </a:rPr>
              <a:t> </a:t>
            </a:r>
            <a:r>
              <a:rPr sz="5200" spc="-350" dirty="0">
                <a:latin typeface="Arial Black"/>
                <a:cs typeface="Arial Black"/>
              </a:rPr>
              <a:t>Fuzzy</a:t>
            </a:r>
            <a:r>
              <a:rPr sz="5200" spc="-495" dirty="0">
                <a:latin typeface="Arial Black"/>
                <a:cs typeface="Arial Black"/>
              </a:rPr>
              <a:t> </a:t>
            </a:r>
            <a:r>
              <a:rPr sz="5200" spc="-105" dirty="0">
                <a:latin typeface="Arial Black"/>
                <a:cs typeface="Arial Black"/>
              </a:rPr>
              <a:t>C-</a:t>
            </a:r>
            <a:r>
              <a:rPr sz="5200" spc="-434" dirty="0">
                <a:latin typeface="Arial Black"/>
                <a:cs typeface="Arial Black"/>
              </a:rPr>
              <a:t>Means?</a:t>
            </a:r>
            <a:endParaRPr sz="5200">
              <a:latin typeface="Arial Black"/>
              <a:cs typeface="Arial Blac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2899" y="1675983"/>
            <a:ext cx="142875" cy="6886575"/>
            <a:chOff x="342899" y="1675983"/>
            <a:chExt cx="142875" cy="68865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899" y="1675983"/>
              <a:ext cx="142875" cy="1428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899" y="3361908"/>
              <a:ext cx="142875" cy="1428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899" y="6171783"/>
              <a:ext cx="142875" cy="1428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899" y="8419682"/>
              <a:ext cx="142875" cy="14287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78160" y="1401651"/>
            <a:ext cx="7930515" cy="8455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sz="3200" spc="-80" dirty="0">
                <a:latin typeface="Verdana"/>
                <a:cs typeface="Verdana"/>
              </a:rPr>
              <a:t>Unlike</a:t>
            </a:r>
            <a:r>
              <a:rPr sz="3200" spc="-305" dirty="0">
                <a:latin typeface="Verdana"/>
                <a:cs typeface="Verdana"/>
              </a:rPr>
              <a:t> </a:t>
            </a:r>
            <a:r>
              <a:rPr sz="3200" spc="-235" dirty="0">
                <a:latin typeface="Verdana"/>
                <a:cs typeface="Verdana"/>
              </a:rPr>
              <a:t>K-</a:t>
            </a:r>
            <a:r>
              <a:rPr sz="3200" spc="-95" dirty="0">
                <a:latin typeface="Verdana"/>
                <a:cs typeface="Verdana"/>
              </a:rPr>
              <a:t>Means,</a:t>
            </a:r>
            <a:r>
              <a:rPr sz="3200" spc="-305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which</a:t>
            </a:r>
            <a:r>
              <a:rPr sz="3200" spc="-305" dirty="0">
                <a:latin typeface="Verdana"/>
                <a:cs typeface="Verdana"/>
              </a:rPr>
              <a:t> </a:t>
            </a:r>
            <a:r>
              <a:rPr sz="3200" spc="-114" dirty="0">
                <a:latin typeface="Verdana"/>
                <a:cs typeface="Verdana"/>
              </a:rPr>
              <a:t>assigns</a:t>
            </a:r>
            <a:r>
              <a:rPr sz="3200" spc="-305" dirty="0">
                <a:latin typeface="Verdana"/>
                <a:cs typeface="Verdana"/>
              </a:rPr>
              <a:t> </a:t>
            </a:r>
            <a:r>
              <a:rPr sz="3200" spc="-60" dirty="0">
                <a:latin typeface="Verdana"/>
                <a:cs typeface="Verdana"/>
              </a:rPr>
              <a:t>each</a:t>
            </a:r>
            <a:r>
              <a:rPr sz="3200" spc="-30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data </a:t>
            </a:r>
            <a:r>
              <a:rPr sz="3200" dirty="0">
                <a:latin typeface="Verdana"/>
                <a:cs typeface="Verdana"/>
              </a:rPr>
              <a:t>point</a:t>
            </a:r>
            <a:r>
              <a:rPr sz="3200" spc="-310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to</a:t>
            </a:r>
            <a:r>
              <a:rPr sz="3200" spc="-310" dirty="0">
                <a:latin typeface="Verdana"/>
                <a:cs typeface="Verdana"/>
              </a:rPr>
              <a:t> </a:t>
            </a:r>
            <a:r>
              <a:rPr sz="3200" spc="-160" dirty="0">
                <a:latin typeface="Verdana"/>
                <a:cs typeface="Verdana"/>
              </a:rPr>
              <a:t>a</a:t>
            </a:r>
            <a:r>
              <a:rPr sz="3200" spc="-305" dirty="0">
                <a:latin typeface="Verdana"/>
                <a:cs typeface="Verdana"/>
              </a:rPr>
              <a:t> </a:t>
            </a:r>
            <a:r>
              <a:rPr sz="3200" spc="-85" dirty="0">
                <a:latin typeface="Verdana"/>
                <a:cs typeface="Verdana"/>
              </a:rPr>
              <a:t>single</a:t>
            </a:r>
            <a:r>
              <a:rPr sz="3200" spc="-310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cluster.</a:t>
            </a: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3200">
              <a:latin typeface="Verdana"/>
              <a:cs typeface="Verdana"/>
            </a:endParaRPr>
          </a:p>
          <a:p>
            <a:pPr marL="12700" marR="1034415">
              <a:lnSpc>
                <a:spcPct val="115199"/>
              </a:lnSpc>
            </a:pPr>
            <a:r>
              <a:rPr sz="3200" dirty="0">
                <a:latin typeface="Verdana"/>
                <a:cs typeface="Verdana"/>
              </a:rPr>
              <a:t>FCM</a:t>
            </a:r>
            <a:r>
              <a:rPr sz="3200" spc="-270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allows</a:t>
            </a:r>
            <a:r>
              <a:rPr sz="3200" spc="-270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partial</a:t>
            </a:r>
            <a:r>
              <a:rPr sz="3200" spc="-270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membership, </a:t>
            </a:r>
            <a:r>
              <a:rPr sz="3200" spc="-125" dirty="0">
                <a:latin typeface="Verdana"/>
                <a:cs typeface="Verdana"/>
              </a:rPr>
              <a:t>meaning</a:t>
            </a:r>
            <a:r>
              <a:rPr sz="3200" spc="-320" dirty="0">
                <a:latin typeface="Verdana"/>
                <a:cs typeface="Verdana"/>
              </a:rPr>
              <a:t> </a:t>
            </a:r>
            <a:r>
              <a:rPr sz="3200" spc="-160" dirty="0">
                <a:latin typeface="Verdana"/>
                <a:cs typeface="Verdana"/>
              </a:rPr>
              <a:t>a</a:t>
            </a:r>
            <a:r>
              <a:rPr sz="3200" spc="-320" dirty="0">
                <a:latin typeface="Verdana"/>
                <a:cs typeface="Verdana"/>
              </a:rPr>
              <a:t> </a:t>
            </a:r>
            <a:r>
              <a:rPr sz="3200" spc="-70" dirty="0">
                <a:latin typeface="Verdana"/>
                <a:cs typeface="Verdana"/>
              </a:rPr>
              <a:t>data</a:t>
            </a:r>
            <a:r>
              <a:rPr sz="3200" spc="-320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point</a:t>
            </a:r>
            <a:r>
              <a:rPr sz="3200" spc="-320" dirty="0">
                <a:latin typeface="Verdana"/>
                <a:cs typeface="Verdana"/>
              </a:rPr>
              <a:t> </a:t>
            </a:r>
            <a:r>
              <a:rPr sz="3200" spc="-50" dirty="0">
                <a:latin typeface="Verdana"/>
                <a:cs typeface="Verdana"/>
              </a:rPr>
              <a:t>can</a:t>
            </a:r>
            <a:r>
              <a:rPr sz="3200" spc="-320" dirty="0">
                <a:latin typeface="Verdana"/>
                <a:cs typeface="Verdana"/>
              </a:rPr>
              <a:t> </a:t>
            </a:r>
            <a:r>
              <a:rPr sz="3200" spc="-50" dirty="0">
                <a:latin typeface="Verdana"/>
                <a:cs typeface="Verdana"/>
              </a:rPr>
              <a:t>belong</a:t>
            </a:r>
            <a:r>
              <a:rPr sz="3200" spc="-320" dirty="0">
                <a:latin typeface="Verdana"/>
                <a:cs typeface="Verdana"/>
              </a:rPr>
              <a:t> </a:t>
            </a:r>
            <a:r>
              <a:rPr sz="3200" spc="-25" dirty="0">
                <a:latin typeface="Verdana"/>
                <a:cs typeface="Verdana"/>
              </a:rPr>
              <a:t>to </a:t>
            </a:r>
            <a:r>
              <a:rPr sz="3200" spc="-35" dirty="0">
                <a:latin typeface="Verdana"/>
                <a:cs typeface="Verdana"/>
              </a:rPr>
              <a:t>multiple</a:t>
            </a:r>
            <a:r>
              <a:rPr sz="3200" spc="-290" dirty="0">
                <a:latin typeface="Verdana"/>
                <a:cs typeface="Verdana"/>
              </a:rPr>
              <a:t> </a:t>
            </a:r>
            <a:r>
              <a:rPr sz="3200" spc="-35" dirty="0">
                <a:latin typeface="Verdana"/>
                <a:cs typeface="Verdana"/>
              </a:rPr>
              <a:t>clusters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55" dirty="0">
                <a:latin typeface="Verdana"/>
                <a:cs typeface="Verdana"/>
              </a:rPr>
              <a:t>with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varying probabilities.</a:t>
            </a: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3200">
              <a:latin typeface="Verdana"/>
              <a:cs typeface="Verdana"/>
            </a:endParaRPr>
          </a:p>
          <a:p>
            <a:pPr marL="12700" marR="526415" algn="just">
              <a:lnSpc>
                <a:spcPct val="115199"/>
              </a:lnSpc>
            </a:pPr>
            <a:r>
              <a:rPr sz="3200" spc="-80" dirty="0">
                <a:latin typeface="Verdana"/>
                <a:cs typeface="Verdana"/>
              </a:rPr>
              <a:t>This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flexibility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60" dirty="0">
                <a:latin typeface="Verdana"/>
                <a:cs typeface="Verdana"/>
              </a:rPr>
              <a:t>is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40" dirty="0">
                <a:latin typeface="Verdana"/>
                <a:cs typeface="Verdana"/>
              </a:rPr>
              <a:t>ideal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25" dirty="0">
                <a:latin typeface="Verdana"/>
                <a:cs typeface="Verdana"/>
              </a:rPr>
              <a:t>for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50" dirty="0">
                <a:latin typeface="Verdana"/>
                <a:cs typeface="Verdana"/>
              </a:rPr>
              <a:t>overlapping</a:t>
            </a:r>
            <a:r>
              <a:rPr sz="3200" spc="-135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customer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130" dirty="0">
                <a:latin typeface="Verdana"/>
                <a:cs typeface="Verdana"/>
              </a:rPr>
              <a:t>segments,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providing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155" dirty="0">
                <a:latin typeface="Verdana"/>
                <a:cs typeface="Verdana"/>
              </a:rPr>
              <a:t>a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75" dirty="0">
                <a:latin typeface="Verdana"/>
                <a:cs typeface="Verdana"/>
              </a:rPr>
              <a:t>more</a:t>
            </a:r>
            <a:r>
              <a:rPr sz="3200" spc="-45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realistic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40" dirty="0">
                <a:latin typeface="Verdana"/>
                <a:cs typeface="Verdana"/>
              </a:rPr>
              <a:t>classification.</a:t>
            </a: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3200">
              <a:latin typeface="Verdana"/>
              <a:cs typeface="Verdana"/>
            </a:endParaRPr>
          </a:p>
          <a:p>
            <a:pPr marL="12700" marR="409575">
              <a:lnSpc>
                <a:spcPct val="115199"/>
              </a:lnSpc>
            </a:pPr>
            <a:r>
              <a:rPr sz="3200" dirty="0">
                <a:latin typeface="Verdana"/>
                <a:cs typeface="Verdana"/>
              </a:rPr>
              <a:t>FCM</a:t>
            </a:r>
            <a:r>
              <a:rPr sz="3200" spc="-245" dirty="0">
                <a:latin typeface="Verdana"/>
                <a:cs typeface="Verdana"/>
              </a:rPr>
              <a:t> </a:t>
            </a:r>
            <a:r>
              <a:rPr sz="3200" spc="-55" dirty="0">
                <a:latin typeface="Verdana"/>
                <a:cs typeface="Verdana"/>
              </a:rPr>
              <a:t>clustering</a:t>
            </a:r>
            <a:r>
              <a:rPr sz="3200" spc="-240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to</a:t>
            </a:r>
            <a:r>
              <a:rPr sz="3200" spc="-245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segment policyholders</a:t>
            </a:r>
            <a:r>
              <a:rPr sz="3200" spc="-305" dirty="0">
                <a:latin typeface="Verdana"/>
                <a:cs typeface="Verdana"/>
              </a:rPr>
              <a:t> </a:t>
            </a:r>
            <a:r>
              <a:rPr sz="3200" spc="-60" dirty="0">
                <a:latin typeface="Verdana"/>
                <a:cs typeface="Verdana"/>
              </a:rPr>
              <a:t>based</a:t>
            </a:r>
            <a:r>
              <a:rPr sz="3200" spc="-300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on</a:t>
            </a:r>
            <a:r>
              <a:rPr sz="3200" spc="-300" dirty="0">
                <a:latin typeface="Verdana"/>
                <a:cs typeface="Verdana"/>
              </a:rPr>
              <a:t> </a:t>
            </a:r>
            <a:r>
              <a:rPr sz="3200" spc="-55" dirty="0">
                <a:latin typeface="Verdana"/>
                <a:cs typeface="Verdana"/>
              </a:rPr>
              <a:t>claim</a:t>
            </a:r>
            <a:r>
              <a:rPr sz="3200" spc="-300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patterns </a:t>
            </a:r>
            <a:r>
              <a:rPr sz="3200" spc="-70" dirty="0">
                <a:latin typeface="Verdana"/>
                <a:cs typeface="Verdana"/>
              </a:rPr>
              <a:t>and</a:t>
            </a:r>
            <a:r>
              <a:rPr sz="3200" spc="-320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demographics.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71760"/>
            <a:chOff x="0" y="0"/>
            <a:chExt cx="18288000" cy="10271760"/>
          </a:xfrm>
        </p:grpSpPr>
        <p:sp>
          <p:nvSpPr>
            <p:cNvPr id="3" name="object 3"/>
            <p:cNvSpPr/>
            <p:nvPr/>
          </p:nvSpPr>
          <p:spPr>
            <a:xfrm>
              <a:off x="333933" y="746530"/>
              <a:ext cx="693420" cy="561975"/>
            </a:xfrm>
            <a:custGeom>
              <a:avLst/>
              <a:gdLst/>
              <a:ahLst/>
              <a:cxnLst/>
              <a:rect l="l" t="t" r="r" b="b"/>
              <a:pathLst>
                <a:path w="693419" h="561975">
                  <a:moveTo>
                    <a:pt x="692962" y="268122"/>
                  </a:moveTo>
                  <a:lnTo>
                    <a:pt x="691654" y="266268"/>
                  </a:lnTo>
                  <a:lnTo>
                    <a:pt x="675017" y="258152"/>
                  </a:lnTo>
                  <a:lnTo>
                    <a:pt x="675017" y="270548"/>
                  </a:lnTo>
                  <a:lnTo>
                    <a:pt x="158051" y="542213"/>
                  </a:lnTo>
                  <a:lnTo>
                    <a:pt x="209003" y="452120"/>
                  </a:lnTo>
                  <a:lnTo>
                    <a:pt x="555129" y="270179"/>
                  </a:lnTo>
                  <a:lnTo>
                    <a:pt x="205244" y="99339"/>
                  </a:lnTo>
                  <a:lnTo>
                    <a:pt x="160108" y="19024"/>
                  </a:lnTo>
                  <a:lnTo>
                    <a:pt x="675017" y="270548"/>
                  </a:lnTo>
                  <a:lnTo>
                    <a:pt x="675017" y="258152"/>
                  </a:lnTo>
                  <a:lnTo>
                    <a:pt x="185534" y="19024"/>
                  </a:lnTo>
                  <a:lnTo>
                    <a:pt x="146634" y="0"/>
                  </a:lnTo>
                  <a:lnTo>
                    <a:pt x="144018" y="381"/>
                  </a:lnTo>
                  <a:lnTo>
                    <a:pt x="140652" y="4102"/>
                  </a:lnTo>
                  <a:lnTo>
                    <a:pt x="140284" y="6718"/>
                  </a:lnTo>
                  <a:lnTo>
                    <a:pt x="141592" y="8953"/>
                  </a:lnTo>
                  <a:lnTo>
                    <a:pt x="187464" y="90652"/>
                  </a:lnTo>
                  <a:lnTo>
                    <a:pt x="2616" y="381"/>
                  </a:lnTo>
                  <a:lnTo>
                    <a:pt x="159918" y="279869"/>
                  </a:lnTo>
                  <a:lnTo>
                    <a:pt x="0" y="561975"/>
                  </a:lnTo>
                  <a:lnTo>
                    <a:pt x="190525" y="461835"/>
                  </a:lnTo>
                  <a:lnTo>
                    <a:pt x="138785" y="553212"/>
                  </a:lnTo>
                  <a:lnTo>
                    <a:pt x="137655" y="555459"/>
                  </a:lnTo>
                  <a:lnTo>
                    <a:pt x="138036" y="558063"/>
                  </a:lnTo>
                  <a:lnTo>
                    <a:pt x="139712" y="559930"/>
                  </a:lnTo>
                  <a:lnTo>
                    <a:pt x="140843" y="561047"/>
                  </a:lnTo>
                  <a:lnTo>
                    <a:pt x="142341" y="561606"/>
                  </a:lnTo>
                  <a:lnTo>
                    <a:pt x="144767" y="561606"/>
                  </a:lnTo>
                  <a:lnTo>
                    <a:pt x="145707" y="561416"/>
                  </a:lnTo>
                  <a:lnTo>
                    <a:pt x="146456" y="561047"/>
                  </a:lnTo>
                  <a:lnTo>
                    <a:pt x="182257" y="542213"/>
                  </a:lnTo>
                  <a:lnTo>
                    <a:pt x="689978" y="275209"/>
                  </a:lnTo>
                  <a:lnTo>
                    <a:pt x="691845" y="274281"/>
                  </a:lnTo>
                  <a:lnTo>
                    <a:pt x="692962" y="272224"/>
                  </a:lnTo>
                  <a:lnTo>
                    <a:pt x="692962" y="2681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8288000" cy="10271760"/>
            </a:xfrm>
            <a:custGeom>
              <a:avLst/>
              <a:gdLst/>
              <a:ahLst/>
              <a:cxnLst/>
              <a:rect l="l" t="t" r="r" b="b"/>
              <a:pathLst>
                <a:path w="18288000" h="10271760">
                  <a:moveTo>
                    <a:pt x="18287998" y="10271312"/>
                  </a:moveTo>
                  <a:lnTo>
                    <a:pt x="0" y="10271312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10271312"/>
                  </a:lnTo>
                  <a:close/>
                </a:path>
              </a:pathLst>
            </a:custGeom>
            <a:solidFill>
              <a:srgbClr val="0070B3">
                <a:alpha val="2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4099" y="8839200"/>
              <a:ext cx="133349" cy="1333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4099" y="9563099"/>
              <a:ext cx="133349" cy="13334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494774" y="8378824"/>
            <a:ext cx="9444355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8300"/>
              </a:lnSpc>
              <a:spcBef>
                <a:spcPts val="100"/>
              </a:spcBef>
            </a:pPr>
            <a:r>
              <a:rPr sz="3000" spc="-55" dirty="0">
                <a:latin typeface="Verdana"/>
                <a:cs typeface="Verdana"/>
              </a:rPr>
              <a:t>Nearly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equal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distribution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spc="-55" dirty="0">
                <a:latin typeface="Verdana"/>
                <a:cs typeface="Verdana"/>
              </a:rPr>
              <a:t>across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both</a:t>
            </a:r>
            <a:r>
              <a:rPr sz="3000" spc="-265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clusters. </a:t>
            </a:r>
            <a:r>
              <a:rPr sz="3000" spc="-75" dirty="0">
                <a:latin typeface="Verdana"/>
                <a:cs typeface="Verdana"/>
              </a:rPr>
              <a:t>Indicates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spc="-150" dirty="0">
                <a:latin typeface="Verdana"/>
                <a:cs typeface="Verdana"/>
              </a:rPr>
              <a:t>a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spc="-25" dirty="0">
                <a:latin typeface="Verdana"/>
                <a:cs typeface="Verdana"/>
              </a:rPr>
              <a:t>balanced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spc="-65" dirty="0">
                <a:latin typeface="Verdana"/>
                <a:cs typeface="Verdana"/>
              </a:rPr>
              <a:t>and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spc="-75" dirty="0">
                <a:latin typeface="Verdana"/>
                <a:cs typeface="Verdana"/>
              </a:rPr>
              <a:t>meaningful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spc="-70" dirty="0">
                <a:latin typeface="Verdana"/>
                <a:cs typeface="Verdana"/>
              </a:rPr>
              <a:t>segmentation.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10570" y="710365"/>
            <a:ext cx="553720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>
                <a:latin typeface="Arial Black"/>
                <a:cs typeface="Arial Black"/>
              </a:rPr>
              <a:t>Cluster</a:t>
            </a:r>
            <a:r>
              <a:rPr spc="-235" dirty="0">
                <a:latin typeface="Arial Black"/>
                <a:cs typeface="Arial Black"/>
              </a:rPr>
              <a:t> </a:t>
            </a:r>
            <a:r>
              <a:rPr spc="-140" dirty="0">
                <a:latin typeface="Arial Black"/>
                <a:cs typeface="Arial Black"/>
              </a:rPr>
              <a:t>Distribution</a:t>
            </a:r>
            <a:r>
              <a:rPr spc="-235" dirty="0">
                <a:latin typeface="Arial Black"/>
                <a:cs typeface="Arial Black"/>
              </a:rPr>
              <a:t> </a:t>
            </a:r>
            <a:r>
              <a:rPr spc="-180" dirty="0">
                <a:latin typeface="Arial Black"/>
                <a:cs typeface="Arial Black"/>
              </a:rPr>
              <a:t>Analysis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9774" y="1587725"/>
            <a:ext cx="9420224" cy="63436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07942"/>
            <a:ext cx="12744449" cy="76104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601107" y="0"/>
            <a:ext cx="5682615" cy="8318500"/>
            <a:chOff x="12601107" y="0"/>
            <a:chExt cx="5682615" cy="83185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26827" y="707942"/>
              <a:ext cx="2956641" cy="76104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01107" y="707942"/>
              <a:ext cx="2876549" cy="76104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27993" y="0"/>
              <a:ext cx="2038349" cy="7048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19939" y="0"/>
              <a:ext cx="2276474" cy="70484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0" y="0"/>
            <a:ext cx="13130530" cy="762000"/>
            <a:chOff x="0" y="0"/>
            <a:chExt cx="13130530" cy="762000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2457449" cy="7048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76597" y="0"/>
              <a:ext cx="10753724" cy="7619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293728" y="0"/>
            <a:ext cx="981074" cy="81914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0" y="8322411"/>
            <a:ext cx="18288000" cy="1964689"/>
          </a:xfrm>
          <a:custGeom>
            <a:avLst/>
            <a:gdLst/>
            <a:ahLst/>
            <a:cxnLst/>
            <a:rect l="l" t="t" r="r" b="b"/>
            <a:pathLst>
              <a:path w="18288000" h="1964690">
                <a:moveTo>
                  <a:pt x="18288000" y="1964588"/>
                </a:moveTo>
                <a:lnTo>
                  <a:pt x="0" y="1964588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964588"/>
                </a:lnTo>
                <a:close/>
              </a:path>
            </a:pathLst>
          </a:custGeom>
          <a:solidFill>
            <a:srgbClr val="5DB9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737729" y="8397875"/>
            <a:ext cx="9438640" cy="1625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000" spc="-140" dirty="0">
                <a:solidFill>
                  <a:srgbClr val="111212"/>
                </a:solidFill>
                <a:latin typeface="Verdana"/>
                <a:cs typeface="Verdana"/>
              </a:rPr>
              <a:t>Two</a:t>
            </a:r>
            <a:r>
              <a:rPr sz="3000" spc="-254" dirty="0">
                <a:solidFill>
                  <a:srgbClr val="111212"/>
                </a:solidFill>
                <a:latin typeface="Verdana"/>
                <a:cs typeface="Verdana"/>
              </a:rPr>
              <a:t> </a:t>
            </a:r>
            <a:r>
              <a:rPr sz="3000" spc="-75" dirty="0">
                <a:solidFill>
                  <a:srgbClr val="111212"/>
                </a:solidFill>
                <a:latin typeface="Verdana"/>
                <a:cs typeface="Verdana"/>
              </a:rPr>
              <a:t>well-</a:t>
            </a:r>
            <a:r>
              <a:rPr sz="3000" spc="-60" dirty="0">
                <a:solidFill>
                  <a:srgbClr val="111212"/>
                </a:solidFill>
                <a:latin typeface="Verdana"/>
                <a:cs typeface="Verdana"/>
              </a:rPr>
              <a:t>separated</a:t>
            </a:r>
            <a:r>
              <a:rPr sz="3000" spc="-250" dirty="0">
                <a:solidFill>
                  <a:srgbClr val="111212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111212"/>
                </a:solidFill>
                <a:latin typeface="Verdana"/>
                <a:cs typeface="Verdana"/>
              </a:rPr>
              <a:t>clusters:</a:t>
            </a:r>
            <a:endParaRPr sz="3000">
              <a:latin typeface="Verdana"/>
              <a:cs typeface="Verdana"/>
            </a:endParaRPr>
          </a:p>
          <a:p>
            <a:pPr marL="12700" marR="5080">
              <a:lnSpc>
                <a:spcPts val="4200"/>
              </a:lnSpc>
              <a:spcBef>
                <a:spcPts val="100"/>
              </a:spcBef>
            </a:pPr>
            <a:r>
              <a:rPr sz="3000" spc="-35" dirty="0">
                <a:solidFill>
                  <a:srgbClr val="111212"/>
                </a:solidFill>
                <a:latin typeface="Verdana"/>
                <a:cs typeface="Verdana"/>
              </a:rPr>
              <a:t>Cluster</a:t>
            </a:r>
            <a:r>
              <a:rPr sz="3000" spc="-290" dirty="0">
                <a:solidFill>
                  <a:srgbClr val="111212"/>
                </a:solidFill>
                <a:latin typeface="Verdana"/>
                <a:cs typeface="Verdana"/>
              </a:rPr>
              <a:t> </a:t>
            </a:r>
            <a:r>
              <a:rPr sz="3000" spc="-204" dirty="0">
                <a:solidFill>
                  <a:srgbClr val="111212"/>
                </a:solidFill>
                <a:latin typeface="Verdana"/>
                <a:cs typeface="Verdana"/>
              </a:rPr>
              <a:t>0:</a:t>
            </a:r>
            <a:r>
              <a:rPr sz="3000" spc="-285" dirty="0">
                <a:solidFill>
                  <a:srgbClr val="111212"/>
                </a:solidFill>
                <a:latin typeface="Verdana"/>
                <a:cs typeface="Verdana"/>
              </a:rPr>
              <a:t> </a:t>
            </a:r>
            <a:r>
              <a:rPr sz="3000" spc="-114" dirty="0">
                <a:solidFill>
                  <a:srgbClr val="111212"/>
                </a:solidFill>
                <a:latin typeface="Verdana"/>
                <a:cs typeface="Verdana"/>
              </a:rPr>
              <a:t>Older,</a:t>
            </a:r>
            <a:r>
              <a:rPr sz="3000" spc="-290" dirty="0">
                <a:solidFill>
                  <a:srgbClr val="111212"/>
                </a:solidFill>
                <a:latin typeface="Verdana"/>
                <a:cs typeface="Verdana"/>
              </a:rPr>
              <a:t> </a:t>
            </a:r>
            <a:r>
              <a:rPr sz="3000" spc="-85" dirty="0">
                <a:solidFill>
                  <a:srgbClr val="111212"/>
                </a:solidFill>
                <a:latin typeface="Verdana"/>
                <a:cs typeface="Verdana"/>
              </a:rPr>
              <a:t>higher</a:t>
            </a:r>
            <a:r>
              <a:rPr sz="3000" spc="-285" dirty="0">
                <a:solidFill>
                  <a:srgbClr val="111212"/>
                </a:solidFill>
                <a:latin typeface="Verdana"/>
                <a:cs typeface="Verdana"/>
              </a:rPr>
              <a:t> </a:t>
            </a:r>
            <a:r>
              <a:rPr sz="3000" spc="-90" dirty="0">
                <a:solidFill>
                  <a:srgbClr val="111212"/>
                </a:solidFill>
                <a:latin typeface="Verdana"/>
                <a:cs typeface="Verdana"/>
              </a:rPr>
              <a:t>income,</a:t>
            </a:r>
            <a:r>
              <a:rPr sz="3000" spc="-290" dirty="0">
                <a:solidFill>
                  <a:srgbClr val="111212"/>
                </a:solidFill>
                <a:latin typeface="Verdana"/>
                <a:cs typeface="Verdana"/>
              </a:rPr>
              <a:t> </a:t>
            </a:r>
            <a:r>
              <a:rPr sz="3000" spc="-80" dirty="0">
                <a:solidFill>
                  <a:srgbClr val="111212"/>
                </a:solidFill>
                <a:latin typeface="Verdana"/>
                <a:cs typeface="Verdana"/>
              </a:rPr>
              <a:t>more</a:t>
            </a:r>
            <a:r>
              <a:rPr sz="3000" spc="-285" dirty="0">
                <a:solidFill>
                  <a:srgbClr val="111212"/>
                </a:solidFill>
                <a:latin typeface="Verdana"/>
                <a:cs typeface="Verdana"/>
              </a:rPr>
              <a:t> </a:t>
            </a:r>
            <a:r>
              <a:rPr sz="3000" spc="-15" dirty="0">
                <a:solidFill>
                  <a:srgbClr val="111212"/>
                </a:solidFill>
                <a:latin typeface="Verdana"/>
                <a:cs typeface="Verdana"/>
              </a:rPr>
              <a:t>benefits</a:t>
            </a:r>
            <a:r>
              <a:rPr sz="3000" spc="-290" dirty="0">
                <a:solidFill>
                  <a:srgbClr val="111212"/>
                </a:solidFill>
                <a:latin typeface="Verdana"/>
                <a:cs typeface="Verdana"/>
              </a:rPr>
              <a:t> </a:t>
            </a:r>
            <a:r>
              <a:rPr sz="3000" spc="-20" dirty="0">
                <a:solidFill>
                  <a:srgbClr val="111212"/>
                </a:solidFill>
                <a:latin typeface="Verdana"/>
                <a:cs typeface="Verdana"/>
              </a:rPr>
              <a:t>used </a:t>
            </a:r>
            <a:r>
              <a:rPr sz="3000" spc="-35" dirty="0">
                <a:solidFill>
                  <a:srgbClr val="111212"/>
                </a:solidFill>
                <a:latin typeface="Verdana"/>
                <a:cs typeface="Verdana"/>
              </a:rPr>
              <a:t>Cluster</a:t>
            </a:r>
            <a:r>
              <a:rPr sz="3000" spc="-290" dirty="0">
                <a:solidFill>
                  <a:srgbClr val="111212"/>
                </a:solidFill>
                <a:latin typeface="Verdana"/>
                <a:cs typeface="Verdana"/>
              </a:rPr>
              <a:t> </a:t>
            </a:r>
            <a:r>
              <a:rPr sz="3000" spc="-459" dirty="0">
                <a:solidFill>
                  <a:srgbClr val="111212"/>
                </a:solidFill>
                <a:latin typeface="Verdana"/>
                <a:cs typeface="Verdana"/>
              </a:rPr>
              <a:t>1:</a:t>
            </a:r>
            <a:r>
              <a:rPr sz="3000" spc="-285" dirty="0">
                <a:solidFill>
                  <a:srgbClr val="111212"/>
                </a:solidFill>
                <a:latin typeface="Verdana"/>
                <a:cs typeface="Verdana"/>
              </a:rPr>
              <a:t> </a:t>
            </a:r>
            <a:r>
              <a:rPr sz="3000" spc="-165" dirty="0">
                <a:solidFill>
                  <a:srgbClr val="111212"/>
                </a:solidFill>
                <a:latin typeface="Verdana"/>
                <a:cs typeface="Verdana"/>
              </a:rPr>
              <a:t>Younger,</a:t>
            </a:r>
            <a:r>
              <a:rPr sz="3000" spc="-285" dirty="0">
                <a:solidFill>
                  <a:srgbClr val="111212"/>
                </a:solidFill>
                <a:latin typeface="Verdana"/>
                <a:cs typeface="Verdana"/>
              </a:rPr>
              <a:t> </a:t>
            </a:r>
            <a:r>
              <a:rPr sz="3000" spc="-50" dirty="0">
                <a:solidFill>
                  <a:srgbClr val="111212"/>
                </a:solidFill>
                <a:latin typeface="Verdana"/>
                <a:cs typeface="Verdana"/>
              </a:rPr>
              <a:t>less</a:t>
            </a:r>
            <a:r>
              <a:rPr sz="3000" spc="-285" dirty="0">
                <a:solidFill>
                  <a:srgbClr val="111212"/>
                </a:solidFill>
                <a:latin typeface="Verdana"/>
                <a:cs typeface="Verdana"/>
              </a:rPr>
              <a:t> </a:t>
            </a:r>
            <a:r>
              <a:rPr sz="3000" spc="-114" dirty="0">
                <a:solidFill>
                  <a:srgbClr val="111212"/>
                </a:solidFill>
                <a:latin typeface="Verdana"/>
                <a:cs typeface="Verdana"/>
              </a:rPr>
              <a:t>coverage,</a:t>
            </a:r>
            <a:r>
              <a:rPr sz="3000" spc="-285" dirty="0">
                <a:solidFill>
                  <a:srgbClr val="111212"/>
                </a:solidFill>
                <a:latin typeface="Verdana"/>
                <a:cs typeface="Verdana"/>
              </a:rPr>
              <a:t> </a:t>
            </a:r>
            <a:r>
              <a:rPr sz="3000" spc="-20" dirty="0">
                <a:solidFill>
                  <a:srgbClr val="111212"/>
                </a:solidFill>
                <a:latin typeface="Verdana"/>
                <a:cs typeface="Verdana"/>
              </a:rPr>
              <a:t>low</a:t>
            </a:r>
            <a:r>
              <a:rPr sz="3000" spc="-285" dirty="0">
                <a:solidFill>
                  <a:srgbClr val="111212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111212"/>
                </a:solidFill>
                <a:latin typeface="Verdana"/>
                <a:cs typeface="Verdana"/>
              </a:rPr>
              <a:t>utilization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35435" y="9082340"/>
            <a:ext cx="436880" cy="938530"/>
          </a:xfrm>
          <a:custGeom>
            <a:avLst/>
            <a:gdLst/>
            <a:ahLst/>
            <a:cxnLst/>
            <a:rect l="l" t="t" r="r" b="b"/>
            <a:pathLst>
              <a:path w="436879" h="938529">
                <a:moveTo>
                  <a:pt x="436638" y="754176"/>
                </a:moveTo>
                <a:lnTo>
                  <a:pt x="435813" y="753008"/>
                </a:lnTo>
                <a:lnTo>
                  <a:pt x="425323" y="747915"/>
                </a:lnTo>
                <a:lnTo>
                  <a:pt x="425323" y="755700"/>
                </a:lnTo>
                <a:lnTo>
                  <a:pt x="99580" y="926071"/>
                </a:lnTo>
                <a:lnTo>
                  <a:pt x="131673" y="869569"/>
                </a:lnTo>
                <a:lnTo>
                  <a:pt x="349783" y="755459"/>
                </a:lnTo>
                <a:lnTo>
                  <a:pt x="129298" y="648322"/>
                </a:lnTo>
                <a:lnTo>
                  <a:pt x="100876" y="597966"/>
                </a:lnTo>
                <a:lnTo>
                  <a:pt x="425323" y="755700"/>
                </a:lnTo>
                <a:lnTo>
                  <a:pt x="425323" y="747915"/>
                </a:lnTo>
                <a:lnTo>
                  <a:pt x="116928" y="597966"/>
                </a:lnTo>
                <a:lnTo>
                  <a:pt x="92392" y="586041"/>
                </a:lnTo>
                <a:lnTo>
                  <a:pt x="90741" y="586270"/>
                </a:lnTo>
                <a:lnTo>
                  <a:pt x="88620" y="588606"/>
                </a:lnTo>
                <a:lnTo>
                  <a:pt x="88392" y="590245"/>
                </a:lnTo>
                <a:lnTo>
                  <a:pt x="89217" y="591642"/>
                </a:lnTo>
                <a:lnTo>
                  <a:pt x="118122" y="642886"/>
                </a:lnTo>
                <a:lnTo>
                  <a:pt x="1651" y="586270"/>
                </a:lnTo>
                <a:lnTo>
                  <a:pt x="100761" y="761542"/>
                </a:lnTo>
                <a:lnTo>
                  <a:pt x="0" y="938466"/>
                </a:lnTo>
                <a:lnTo>
                  <a:pt x="120040" y="875665"/>
                </a:lnTo>
                <a:lnTo>
                  <a:pt x="87439" y="932967"/>
                </a:lnTo>
                <a:lnTo>
                  <a:pt x="86741" y="934364"/>
                </a:lnTo>
                <a:lnTo>
                  <a:pt x="86969" y="936002"/>
                </a:lnTo>
                <a:lnTo>
                  <a:pt x="88036" y="937171"/>
                </a:lnTo>
                <a:lnTo>
                  <a:pt x="88734" y="937869"/>
                </a:lnTo>
                <a:lnTo>
                  <a:pt x="89369" y="938110"/>
                </a:lnTo>
                <a:lnTo>
                  <a:pt x="91808" y="938110"/>
                </a:lnTo>
                <a:lnTo>
                  <a:pt x="114820" y="926071"/>
                </a:lnTo>
                <a:lnTo>
                  <a:pt x="434759" y="758621"/>
                </a:lnTo>
                <a:lnTo>
                  <a:pt x="435940" y="758037"/>
                </a:lnTo>
                <a:lnTo>
                  <a:pt x="436638" y="756754"/>
                </a:lnTo>
                <a:lnTo>
                  <a:pt x="436638" y="754176"/>
                </a:lnTo>
                <a:close/>
              </a:path>
              <a:path w="436879" h="938529">
                <a:moveTo>
                  <a:pt x="436638" y="168148"/>
                </a:moveTo>
                <a:lnTo>
                  <a:pt x="435813" y="166979"/>
                </a:lnTo>
                <a:lnTo>
                  <a:pt x="425323" y="161886"/>
                </a:lnTo>
                <a:lnTo>
                  <a:pt x="425323" y="169659"/>
                </a:lnTo>
                <a:lnTo>
                  <a:pt x="99580" y="340029"/>
                </a:lnTo>
                <a:lnTo>
                  <a:pt x="131673" y="283540"/>
                </a:lnTo>
                <a:lnTo>
                  <a:pt x="349783" y="169430"/>
                </a:lnTo>
                <a:lnTo>
                  <a:pt x="129311" y="62280"/>
                </a:lnTo>
                <a:lnTo>
                  <a:pt x="100876" y="11925"/>
                </a:lnTo>
                <a:lnTo>
                  <a:pt x="425323" y="169659"/>
                </a:lnTo>
                <a:lnTo>
                  <a:pt x="425323" y="161886"/>
                </a:lnTo>
                <a:lnTo>
                  <a:pt x="116928" y="11925"/>
                </a:lnTo>
                <a:lnTo>
                  <a:pt x="92392" y="0"/>
                </a:lnTo>
                <a:lnTo>
                  <a:pt x="90741" y="228"/>
                </a:lnTo>
                <a:lnTo>
                  <a:pt x="88620" y="2578"/>
                </a:lnTo>
                <a:lnTo>
                  <a:pt x="88392" y="4203"/>
                </a:lnTo>
                <a:lnTo>
                  <a:pt x="89217" y="5613"/>
                </a:lnTo>
                <a:lnTo>
                  <a:pt x="118110" y="56845"/>
                </a:lnTo>
                <a:lnTo>
                  <a:pt x="1651" y="228"/>
                </a:lnTo>
                <a:lnTo>
                  <a:pt x="100761" y="175514"/>
                </a:lnTo>
                <a:lnTo>
                  <a:pt x="0" y="352425"/>
                </a:lnTo>
                <a:lnTo>
                  <a:pt x="120027" y="289636"/>
                </a:lnTo>
                <a:lnTo>
                  <a:pt x="87439" y="346925"/>
                </a:lnTo>
                <a:lnTo>
                  <a:pt x="86741" y="348335"/>
                </a:lnTo>
                <a:lnTo>
                  <a:pt x="86969" y="349973"/>
                </a:lnTo>
                <a:lnTo>
                  <a:pt x="88036" y="351142"/>
                </a:lnTo>
                <a:lnTo>
                  <a:pt x="88734" y="351840"/>
                </a:lnTo>
                <a:lnTo>
                  <a:pt x="89369" y="352069"/>
                </a:lnTo>
                <a:lnTo>
                  <a:pt x="91808" y="352069"/>
                </a:lnTo>
                <a:lnTo>
                  <a:pt x="114820" y="340029"/>
                </a:lnTo>
                <a:lnTo>
                  <a:pt x="434759" y="172593"/>
                </a:lnTo>
                <a:lnTo>
                  <a:pt x="435940" y="172008"/>
                </a:lnTo>
                <a:lnTo>
                  <a:pt x="436638" y="170713"/>
                </a:lnTo>
                <a:lnTo>
                  <a:pt x="436638" y="168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370" y="1028700"/>
            <a:ext cx="11296649" cy="37814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0138" y="5338053"/>
            <a:ext cx="15146655" cy="4406900"/>
          </a:xfrm>
          <a:prstGeom prst="rect">
            <a:avLst/>
          </a:prstGeom>
        </p:spPr>
        <p:txBody>
          <a:bodyPr vert="horz" wrap="square" lIns="0" tIns="250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sz="3200" b="1" spc="-30" dirty="0">
                <a:solidFill>
                  <a:srgbClr val="111212"/>
                </a:solidFill>
                <a:latin typeface="Times New Roman"/>
                <a:cs typeface="Times New Roman"/>
              </a:rPr>
              <a:t>Interpretation:</a:t>
            </a:r>
            <a:endParaRPr sz="3200">
              <a:latin typeface="Times New Roman"/>
              <a:cs typeface="Times New Roman"/>
            </a:endParaRPr>
          </a:p>
          <a:p>
            <a:pPr marL="1333500">
              <a:lnSpc>
                <a:spcPct val="100000"/>
              </a:lnSpc>
              <a:spcBef>
                <a:spcPts val="1760"/>
              </a:spcBef>
            </a:pPr>
            <a:r>
              <a:rPr sz="3000" spc="95" dirty="0">
                <a:solidFill>
                  <a:srgbClr val="111212"/>
                </a:solidFill>
                <a:latin typeface="Times New Roman"/>
                <a:cs typeface="Times New Roman"/>
              </a:rPr>
              <a:t>Marketing</a:t>
            </a:r>
            <a:r>
              <a:rPr sz="3000" spc="-10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212"/>
                </a:solidFill>
                <a:latin typeface="Times New Roman"/>
                <a:cs typeface="Times New Roman"/>
              </a:rPr>
              <a:t>&amp;</a:t>
            </a:r>
            <a:r>
              <a:rPr sz="3000" spc="-10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spc="90" dirty="0">
                <a:solidFill>
                  <a:srgbClr val="111212"/>
                </a:solidFill>
                <a:latin typeface="Times New Roman"/>
                <a:cs typeface="Times New Roman"/>
              </a:rPr>
              <a:t>Insurance</a:t>
            </a:r>
            <a:r>
              <a:rPr sz="3000" spc="-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spc="45" dirty="0">
                <a:solidFill>
                  <a:srgbClr val="111212"/>
                </a:solidFill>
                <a:latin typeface="Times New Roman"/>
                <a:cs typeface="Times New Roman"/>
              </a:rPr>
              <a:t>Strategy</a:t>
            </a:r>
            <a:endParaRPr sz="3000">
              <a:latin typeface="Times New Roman"/>
              <a:cs typeface="Times New Roman"/>
            </a:endParaRPr>
          </a:p>
          <a:p>
            <a:pPr marL="1333500">
              <a:lnSpc>
                <a:spcPct val="100000"/>
              </a:lnSpc>
              <a:spcBef>
                <a:spcPts val="600"/>
              </a:spcBef>
            </a:pPr>
            <a:r>
              <a:rPr sz="3000" spc="75" dirty="0">
                <a:solidFill>
                  <a:srgbClr val="111212"/>
                </a:solidFill>
                <a:latin typeface="Times New Roman"/>
                <a:cs typeface="Times New Roman"/>
              </a:rPr>
              <a:t>Cluster</a:t>
            </a:r>
            <a:r>
              <a:rPr sz="3000" spc="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212"/>
                </a:solidFill>
                <a:latin typeface="Times New Roman"/>
                <a:cs typeface="Times New Roman"/>
              </a:rPr>
              <a:t>0:</a:t>
            </a:r>
            <a:r>
              <a:rPr sz="3000" spc="10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spc="150" dirty="0">
                <a:solidFill>
                  <a:srgbClr val="111212"/>
                </a:solidFill>
                <a:latin typeface="Times New Roman"/>
                <a:cs typeface="Times New Roman"/>
              </a:rPr>
              <a:t>Can</a:t>
            </a:r>
            <a:r>
              <a:rPr sz="3000" spc="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spc="60" dirty="0">
                <a:solidFill>
                  <a:srgbClr val="111212"/>
                </a:solidFill>
                <a:latin typeface="Times New Roman"/>
                <a:cs typeface="Times New Roman"/>
              </a:rPr>
              <a:t>be</a:t>
            </a:r>
            <a:r>
              <a:rPr sz="3000" spc="10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spc="75" dirty="0">
                <a:solidFill>
                  <a:srgbClr val="111212"/>
                </a:solidFill>
                <a:latin typeface="Times New Roman"/>
                <a:cs typeface="Times New Roman"/>
              </a:rPr>
              <a:t>targeted</a:t>
            </a:r>
            <a:r>
              <a:rPr sz="3000" spc="10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spc="55" dirty="0">
                <a:solidFill>
                  <a:srgbClr val="111212"/>
                </a:solidFill>
                <a:latin typeface="Times New Roman"/>
                <a:cs typeface="Times New Roman"/>
              </a:rPr>
              <a:t>for</a:t>
            </a:r>
            <a:r>
              <a:rPr sz="3000" spc="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spc="80" dirty="0">
                <a:solidFill>
                  <a:srgbClr val="111212"/>
                </a:solidFill>
                <a:latin typeface="Times New Roman"/>
                <a:cs typeface="Times New Roman"/>
              </a:rPr>
              <a:t>premium</a:t>
            </a:r>
            <a:r>
              <a:rPr sz="3000" spc="10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spc="70" dirty="0">
                <a:solidFill>
                  <a:srgbClr val="111212"/>
                </a:solidFill>
                <a:latin typeface="Times New Roman"/>
                <a:cs typeface="Times New Roman"/>
              </a:rPr>
              <a:t>insurance</a:t>
            </a:r>
            <a:r>
              <a:rPr sz="3000" spc="10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spc="85" dirty="0">
                <a:solidFill>
                  <a:srgbClr val="111212"/>
                </a:solidFill>
                <a:latin typeface="Times New Roman"/>
                <a:cs typeface="Times New Roman"/>
              </a:rPr>
              <a:t>plans</a:t>
            </a:r>
            <a:r>
              <a:rPr sz="3000" spc="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spc="65" dirty="0">
                <a:solidFill>
                  <a:srgbClr val="111212"/>
                </a:solidFill>
                <a:latin typeface="Times New Roman"/>
                <a:cs typeface="Times New Roman"/>
              </a:rPr>
              <a:t>with</a:t>
            </a:r>
            <a:r>
              <a:rPr sz="3000" spc="10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spc="110" dirty="0">
                <a:solidFill>
                  <a:srgbClr val="111212"/>
                </a:solidFill>
                <a:latin typeface="Times New Roman"/>
                <a:cs typeface="Times New Roman"/>
              </a:rPr>
              <a:t>added</a:t>
            </a:r>
            <a:r>
              <a:rPr sz="3000" spc="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111212"/>
                </a:solidFill>
                <a:latin typeface="Times New Roman"/>
                <a:cs typeface="Times New Roman"/>
              </a:rPr>
              <a:t>benefits.</a:t>
            </a:r>
            <a:endParaRPr sz="3000">
              <a:latin typeface="Times New Roman"/>
              <a:cs typeface="Times New Roman"/>
            </a:endParaRPr>
          </a:p>
          <a:p>
            <a:pPr marL="1333500">
              <a:lnSpc>
                <a:spcPct val="100000"/>
              </a:lnSpc>
              <a:spcBef>
                <a:spcPts val="600"/>
              </a:spcBef>
            </a:pPr>
            <a:r>
              <a:rPr sz="3000" spc="75" dirty="0">
                <a:solidFill>
                  <a:srgbClr val="111212"/>
                </a:solidFill>
                <a:latin typeface="Times New Roman"/>
                <a:cs typeface="Times New Roman"/>
              </a:rPr>
              <a:t>Cluster</a:t>
            </a:r>
            <a:r>
              <a:rPr sz="3000" spc="1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212"/>
                </a:solidFill>
                <a:latin typeface="Times New Roman"/>
                <a:cs typeface="Times New Roman"/>
              </a:rPr>
              <a:t>1:</a:t>
            </a:r>
            <a:r>
              <a:rPr sz="3000" spc="1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spc="75" dirty="0">
                <a:solidFill>
                  <a:srgbClr val="111212"/>
                </a:solidFill>
                <a:latin typeface="Times New Roman"/>
                <a:cs typeface="Times New Roman"/>
              </a:rPr>
              <a:t>Needs</a:t>
            </a:r>
            <a:r>
              <a:rPr sz="3000" spc="1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212"/>
                </a:solidFill>
                <a:latin typeface="Times New Roman"/>
                <a:cs typeface="Times New Roman"/>
              </a:rPr>
              <a:t>affordable,</a:t>
            </a:r>
            <a:r>
              <a:rPr sz="3000" spc="20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spc="65" dirty="0">
                <a:solidFill>
                  <a:srgbClr val="111212"/>
                </a:solidFill>
                <a:latin typeface="Times New Roman"/>
                <a:cs typeface="Times New Roman"/>
              </a:rPr>
              <a:t>entry-</a:t>
            </a:r>
            <a:r>
              <a:rPr sz="3000" spc="-20" dirty="0">
                <a:solidFill>
                  <a:srgbClr val="111212"/>
                </a:solidFill>
                <a:latin typeface="Times New Roman"/>
                <a:cs typeface="Times New Roman"/>
              </a:rPr>
              <a:t>level</a:t>
            </a:r>
            <a:r>
              <a:rPr sz="3000" spc="1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spc="70" dirty="0">
                <a:solidFill>
                  <a:srgbClr val="111212"/>
                </a:solidFill>
                <a:latin typeface="Times New Roman"/>
                <a:cs typeface="Times New Roman"/>
              </a:rPr>
              <a:t>insurance</a:t>
            </a:r>
            <a:r>
              <a:rPr sz="3000" spc="1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spc="85" dirty="0">
                <a:solidFill>
                  <a:srgbClr val="111212"/>
                </a:solidFill>
                <a:latin typeface="Times New Roman"/>
                <a:cs typeface="Times New Roman"/>
              </a:rPr>
              <a:t>plans</a:t>
            </a:r>
            <a:r>
              <a:rPr sz="3000" spc="1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spc="65" dirty="0">
                <a:solidFill>
                  <a:srgbClr val="111212"/>
                </a:solidFill>
                <a:latin typeface="Times New Roman"/>
                <a:cs typeface="Times New Roman"/>
              </a:rPr>
              <a:t>with</a:t>
            </a:r>
            <a:r>
              <a:rPr sz="3000" spc="20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212"/>
                </a:solidFill>
                <a:latin typeface="Times New Roman"/>
                <a:cs typeface="Times New Roman"/>
              </a:rPr>
              <a:t>flexible</a:t>
            </a:r>
            <a:r>
              <a:rPr sz="3000" spc="1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spc="80" dirty="0">
                <a:solidFill>
                  <a:srgbClr val="111212"/>
                </a:solidFill>
                <a:latin typeface="Times New Roman"/>
                <a:cs typeface="Times New Roman"/>
              </a:rPr>
              <a:t>payment</a:t>
            </a:r>
            <a:r>
              <a:rPr sz="3000" spc="1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000" spc="60" dirty="0">
                <a:solidFill>
                  <a:srgbClr val="111212"/>
                </a:solidFill>
                <a:latin typeface="Times New Roman"/>
                <a:cs typeface="Times New Roman"/>
              </a:rPr>
              <a:t>options.</a:t>
            </a:r>
            <a:endParaRPr sz="3000">
              <a:latin typeface="Times New Roman"/>
              <a:cs typeface="Times New Roman"/>
            </a:endParaRPr>
          </a:p>
          <a:p>
            <a:pPr marL="1292860">
              <a:lnSpc>
                <a:spcPct val="100000"/>
              </a:lnSpc>
              <a:spcBef>
                <a:spcPts val="2330"/>
              </a:spcBef>
            </a:pPr>
            <a:r>
              <a:rPr sz="3200" spc="80" dirty="0">
                <a:solidFill>
                  <a:srgbClr val="111212"/>
                </a:solidFill>
                <a:latin typeface="Times New Roman"/>
                <a:cs typeface="Times New Roman"/>
              </a:rPr>
              <a:t>Healthcare</a:t>
            </a:r>
            <a:r>
              <a:rPr sz="3200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200" spc="75" dirty="0">
                <a:solidFill>
                  <a:srgbClr val="111212"/>
                </a:solidFill>
                <a:latin typeface="Times New Roman"/>
                <a:cs typeface="Times New Roman"/>
              </a:rPr>
              <a:t>Planning</a:t>
            </a:r>
            <a:endParaRPr sz="3200">
              <a:latin typeface="Times New Roman"/>
              <a:cs typeface="Times New Roman"/>
            </a:endParaRPr>
          </a:p>
          <a:p>
            <a:pPr marL="1292860">
              <a:lnSpc>
                <a:spcPct val="100000"/>
              </a:lnSpc>
              <a:spcBef>
                <a:spcPts val="585"/>
              </a:spcBef>
            </a:pPr>
            <a:r>
              <a:rPr sz="3200" spc="75" dirty="0">
                <a:solidFill>
                  <a:srgbClr val="111212"/>
                </a:solidFill>
                <a:latin typeface="Times New Roman"/>
                <a:cs typeface="Times New Roman"/>
              </a:rPr>
              <a:t>Cluster</a:t>
            </a:r>
            <a:r>
              <a:rPr sz="3200" spc="-3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11212"/>
                </a:solidFill>
                <a:latin typeface="Times New Roman"/>
                <a:cs typeface="Times New Roman"/>
              </a:rPr>
              <a:t>0</a:t>
            </a:r>
            <a:r>
              <a:rPr sz="3200" spc="-2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11212"/>
                </a:solidFill>
                <a:latin typeface="Times New Roman"/>
                <a:cs typeface="Times New Roman"/>
              </a:rPr>
              <a:t>likely</a:t>
            </a:r>
            <a:r>
              <a:rPr sz="3200" spc="-2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200" spc="50" dirty="0">
                <a:solidFill>
                  <a:srgbClr val="111212"/>
                </a:solidFill>
                <a:latin typeface="Times New Roman"/>
                <a:cs typeface="Times New Roman"/>
              </a:rPr>
              <a:t>requires</a:t>
            </a:r>
            <a:r>
              <a:rPr sz="3200" spc="-2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200" spc="90" dirty="0">
                <a:solidFill>
                  <a:srgbClr val="111212"/>
                </a:solidFill>
                <a:latin typeface="Times New Roman"/>
                <a:cs typeface="Times New Roman"/>
              </a:rPr>
              <a:t>more</a:t>
            </a:r>
            <a:r>
              <a:rPr sz="3200" spc="-2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200" spc="85" dirty="0">
                <a:solidFill>
                  <a:srgbClr val="111212"/>
                </a:solidFill>
                <a:latin typeface="Times New Roman"/>
                <a:cs typeface="Times New Roman"/>
              </a:rPr>
              <a:t>frequent</a:t>
            </a:r>
            <a:r>
              <a:rPr sz="3200" spc="-2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200" spc="65" dirty="0">
                <a:solidFill>
                  <a:srgbClr val="111212"/>
                </a:solidFill>
                <a:latin typeface="Times New Roman"/>
                <a:cs typeface="Times New Roman"/>
              </a:rPr>
              <a:t>healthcare</a:t>
            </a:r>
            <a:r>
              <a:rPr sz="3200" spc="-2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111212"/>
                </a:solidFill>
                <a:latin typeface="Times New Roman"/>
                <a:cs typeface="Times New Roman"/>
              </a:rPr>
              <a:t>services.</a:t>
            </a:r>
            <a:endParaRPr sz="3200">
              <a:latin typeface="Times New Roman"/>
              <a:cs typeface="Times New Roman"/>
            </a:endParaRPr>
          </a:p>
          <a:p>
            <a:pPr marL="1292860">
              <a:lnSpc>
                <a:spcPct val="100000"/>
              </a:lnSpc>
              <a:spcBef>
                <a:spcPts val="585"/>
              </a:spcBef>
            </a:pPr>
            <a:r>
              <a:rPr sz="3200" spc="75" dirty="0">
                <a:solidFill>
                  <a:srgbClr val="111212"/>
                </a:solidFill>
                <a:latin typeface="Times New Roman"/>
                <a:cs typeface="Times New Roman"/>
              </a:rPr>
              <a:t>Cluster</a:t>
            </a:r>
            <a:r>
              <a:rPr sz="3200" spc="50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11212"/>
                </a:solidFill>
                <a:latin typeface="Times New Roman"/>
                <a:cs typeface="Times New Roman"/>
              </a:rPr>
              <a:t>1</a:t>
            </a:r>
            <a:r>
              <a:rPr sz="3200" spc="50" dirty="0">
                <a:solidFill>
                  <a:srgbClr val="111212"/>
                </a:solidFill>
                <a:latin typeface="Times New Roman"/>
                <a:cs typeface="Times New Roman"/>
              </a:rPr>
              <a:t> may</a:t>
            </a:r>
            <a:r>
              <a:rPr sz="3200" spc="5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200" spc="60" dirty="0">
                <a:solidFill>
                  <a:srgbClr val="111212"/>
                </a:solidFill>
                <a:latin typeface="Times New Roman"/>
                <a:cs typeface="Times New Roman"/>
              </a:rPr>
              <a:t>benefit</a:t>
            </a:r>
            <a:r>
              <a:rPr sz="3200" spc="50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200" spc="80" dirty="0">
                <a:solidFill>
                  <a:srgbClr val="111212"/>
                </a:solidFill>
                <a:latin typeface="Times New Roman"/>
                <a:cs typeface="Times New Roman"/>
              </a:rPr>
              <a:t>from</a:t>
            </a:r>
            <a:r>
              <a:rPr sz="3200" spc="50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11212"/>
                </a:solidFill>
                <a:latin typeface="Times New Roman"/>
                <a:cs typeface="Times New Roman"/>
              </a:rPr>
              <a:t>awareness</a:t>
            </a:r>
            <a:r>
              <a:rPr sz="3200" spc="5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200" spc="85" dirty="0">
                <a:solidFill>
                  <a:srgbClr val="111212"/>
                </a:solidFill>
                <a:latin typeface="Times New Roman"/>
                <a:cs typeface="Times New Roman"/>
              </a:rPr>
              <a:t>programs</a:t>
            </a:r>
            <a:r>
              <a:rPr sz="3200" spc="50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200" spc="165" dirty="0">
                <a:solidFill>
                  <a:srgbClr val="111212"/>
                </a:solidFill>
                <a:latin typeface="Times New Roman"/>
                <a:cs typeface="Times New Roman"/>
              </a:rPr>
              <a:t>to</a:t>
            </a:r>
            <a:r>
              <a:rPr sz="3200" spc="50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200" spc="65" dirty="0">
                <a:solidFill>
                  <a:srgbClr val="111212"/>
                </a:solidFill>
                <a:latin typeface="Times New Roman"/>
                <a:cs typeface="Times New Roman"/>
              </a:rPr>
              <a:t>encourage</a:t>
            </a:r>
            <a:r>
              <a:rPr sz="3200" spc="55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11212"/>
                </a:solidFill>
                <a:latin typeface="Times New Roman"/>
                <a:cs typeface="Times New Roman"/>
              </a:rPr>
              <a:t>preventive</a:t>
            </a:r>
            <a:r>
              <a:rPr sz="3200" spc="50" dirty="0">
                <a:solidFill>
                  <a:srgbClr val="111212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111212"/>
                </a:solidFill>
                <a:latin typeface="Times New Roman"/>
                <a:cs typeface="Times New Roman"/>
              </a:rPr>
              <a:t>care.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2423" y="291059"/>
            <a:ext cx="17465040" cy="9728200"/>
            <a:chOff x="392423" y="291059"/>
            <a:chExt cx="17465040" cy="9728200"/>
          </a:xfrm>
        </p:grpSpPr>
        <p:sp>
          <p:nvSpPr>
            <p:cNvPr id="5" name="object 5"/>
            <p:cNvSpPr/>
            <p:nvPr/>
          </p:nvSpPr>
          <p:spPr>
            <a:xfrm>
              <a:off x="430581" y="9999978"/>
              <a:ext cx="17426940" cy="0"/>
            </a:xfrm>
            <a:custGeom>
              <a:avLst/>
              <a:gdLst/>
              <a:ahLst/>
              <a:cxnLst/>
              <a:rect l="l" t="t" r="r" b="b"/>
              <a:pathLst>
                <a:path w="17426940">
                  <a:moveTo>
                    <a:pt x="0" y="0"/>
                  </a:moveTo>
                  <a:lnTo>
                    <a:pt x="1742683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0566" y="310109"/>
              <a:ext cx="17426940" cy="0"/>
            </a:xfrm>
            <a:custGeom>
              <a:avLst/>
              <a:gdLst/>
              <a:ahLst/>
              <a:cxnLst/>
              <a:rect l="l" t="t" r="r" b="b"/>
              <a:pathLst>
                <a:path w="17426940">
                  <a:moveTo>
                    <a:pt x="0" y="0"/>
                  </a:moveTo>
                  <a:lnTo>
                    <a:pt x="1742683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1473" y="310152"/>
              <a:ext cx="19050" cy="9690100"/>
            </a:xfrm>
            <a:custGeom>
              <a:avLst/>
              <a:gdLst/>
              <a:ahLst/>
              <a:cxnLst/>
              <a:rect l="l" t="t" r="r" b="b"/>
              <a:pathLst>
                <a:path w="19050" h="9690100">
                  <a:moveTo>
                    <a:pt x="19049" y="0"/>
                  </a:moveTo>
                  <a:lnTo>
                    <a:pt x="0" y="968981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815324" y="310189"/>
              <a:ext cx="19050" cy="9690100"/>
            </a:xfrm>
            <a:custGeom>
              <a:avLst/>
              <a:gdLst/>
              <a:ahLst/>
              <a:cxnLst/>
              <a:rect l="l" t="t" r="r" b="b"/>
              <a:pathLst>
                <a:path w="19050" h="9690100">
                  <a:moveTo>
                    <a:pt x="19049" y="0"/>
                  </a:moveTo>
                  <a:lnTo>
                    <a:pt x="0" y="968981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4659" y="6507009"/>
              <a:ext cx="1184910" cy="2498090"/>
            </a:xfrm>
            <a:custGeom>
              <a:avLst/>
              <a:gdLst/>
              <a:ahLst/>
              <a:cxnLst/>
              <a:rect l="l" t="t" r="r" b="b"/>
              <a:pathLst>
                <a:path w="1184910" h="2498090">
                  <a:moveTo>
                    <a:pt x="408228" y="2184539"/>
                  </a:moveTo>
                  <a:lnTo>
                    <a:pt x="0" y="1869122"/>
                  </a:lnTo>
                  <a:lnTo>
                    <a:pt x="0" y="2027478"/>
                  </a:lnTo>
                  <a:lnTo>
                    <a:pt x="203784" y="2185187"/>
                  </a:lnTo>
                  <a:lnTo>
                    <a:pt x="0" y="2342248"/>
                  </a:lnTo>
                  <a:lnTo>
                    <a:pt x="0" y="2497772"/>
                  </a:lnTo>
                  <a:lnTo>
                    <a:pt x="3657" y="2497772"/>
                  </a:lnTo>
                  <a:lnTo>
                    <a:pt x="408228" y="2184539"/>
                  </a:lnTo>
                  <a:close/>
                </a:path>
                <a:path w="1184910" h="2498090">
                  <a:moveTo>
                    <a:pt x="408228" y="315417"/>
                  </a:moveTo>
                  <a:lnTo>
                    <a:pt x="0" y="0"/>
                  </a:lnTo>
                  <a:lnTo>
                    <a:pt x="0" y="158356"/>
                  </a:lnTo>
                  <a:lnTo>
                    <a:pt x="203784" y="316064"/>
                  </a:lnTo>
                  <a:lnTo>
                    <a:pt x="0" y="473125"/>
                  </a:lnTo>
                  <a:lnTo>
                    <a:pt x="0" y="628650"/>
                  </a:lnTo>
                  <a:lnTo>
                    <a:pt x="3657" y="628650"/>
                  </a:lnTo>
                  <a:lnTo>
                    <a:pt x="408228" y="315417"/>
                  </a:lnTo>
                  <a:close/>
                </a:path>
                <a:path w="1184910" h="2498090">
                  <a:moveTo>
                    <a:pt x="796328" y="2184539"/>
                  </a:moveTo>
                  <a:lnTo>
                    <a:pt x="388099" y="1869122"/>
                  </a:lnTo>
                  <a:lnTo>
                    <a:pt x="388099" y="2027478"/>
                  </a:lnTo>
                  <a:lnTo>
                    <a:pt x="591896" y="2185187"/>
                  </a:lnTo>
                  <a:lnTo>
                    <a:pt x="388099" y="2342248"/>
                  </a:lnTo>
                  <a:lnTo>
                    <a:pt x="388099" y="2497772"/>
                  </a:lnTo>
                  <a:lnTo>
                    <a:pt x="391756" y="2497772"/>
                  </a:lnTo>
                  <a:lnTo>
                    <a:pt x="796328" y="2184539"/>
                  </a:lnTo>
                  <a:close/>
                </a:path>
                <a:path w="1184910" h="2498090">
                  <a:moveTo>
                    <a:pt x="796328" y="315417"/>
                  </a:moveTo>
                  <a:lnTo>
                    <a:pt x="388099" y="0"/>
                  </a:lnTo>
                  <a:lnTo>
                    <a:pt x="388099" y="158356"/>
                  </a:lnTo>
                  <a:lnTo>
                    <a:pt x="591896" y="316064"/>
                  </a:lnTo>
                  <a:lnTo>
                    <a:pt x="388099" y="473125"/>
                  </a:lnTo>
                  <a:lnTo>
                    <a:pt x="388099" y="628650"/>
                  </a:lnTo>
                  <a:lnTo>
                    <a:pt x="391756" y="628650"/>
                  </a:lnTo>
                  <a:lnTo>
                    <a:pt x="796328" y="315417"/>
                  </a:lnTo>
                  <a:close/>
                </a:path>
                <a:path w="1184910" h="2498090">
                  <a:moveTo>
                    <a:pt x="1184427" y="2184539"/>
                  </a:moveTo>
                  <a:lnTo>
                    <a:pt x="776211" y="1869122"/>
                  </a:lnTo>
                  <a:lnTo>
                    <a:pt x="776211" y="2027478"/>
                  </a:lnTo>
                  <a:lnTo>
                    <a:pt x="979995" y="2185187"/>
                  </a:lnTo>
                  <a:lnTo>
                    <a:pt x="776211" y="2342248"/>
                  </a:lnTo>
                  <a:lnTo>
                    <a:pt x="776211" y="2497772"/>
                  </a:lnTo>
                  <a:lnTo>
                    <a:pt x="779856" y="2497772"/>
                  </a:lnTo>
                  <a:lnTo>
                    <a:pt x="1184427" y="2184539"/>
                  </a:lnTo>
                  <a:close/>
                </a:path>
                <a:path w="1184910" h="2498090">
                  <a:moveTo>
                    <a:pt x="1184427" y="315417"/>
                  </a:moveTo>
                  <a:lnTo>
                    <a:pt x="776211" y="0"/>
                  </a:lnTo>
                  <a:lnTo>
                    <a:pt x="776211" y="158356"/>
                  </a:lnTo>
                  <a:lnTo>
                    <a:pt x="979995" y="316064"/>
                  </a:lnTo>
                  <a:lnTo>
                    <a:pt x="776211" y="473125"/>
                  </a:lnTo>
                  <a:lnTo>
                    <a:pt x="776211" y="628650"/>
                  </a:lnTo>
                  <a:lnTo>
                    <a:pt x="779856" y="628650"/>
                  </a:lnTo>
                  <a:lnTo>
                    <a:pt x="1184427" y="315417"/>
                  </a:lnTo>
                  <a:close/>
                </a:path>
              </a:pathLst>
            </a:custGeom>
            <a:solidFill>
              <a:srgbClr val="1A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9007" y="8143510"/>
            <a:ext cx="8432909" cy="96489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93046" y="1611200"/>
            <a:ext cx="17656810" cy="5721985"/>
            <a:chOff x="393046" y="1611200"/>
            <a:chExt cx="17656810" cy="5721985"/>
          </a:xfrm>
        </p:grpSpPr>
        <p:sp>
          <p:nvSpPr>
            <p:cNvPr id="4" name="object 4"/>
            <p:cNvSpPr/>
            <p:nvPr/>
          </p:nvSpPr>
          <p:spPr>
            <a:xfrm>
              <a:off x="393046" y="1611200"/>
              <a:ext cx="17656810" cy="5721985"/>
            </a:xfrm>
            <a:custGeom>
              <a:avLst/>
              <a:gdLst/>
              <a:ahLst/>
              <a:cxnLst/>
              <a:rect l="l" t="t" r="r" b="b"/>
              <a:pathLst>
                <a:path w="17656810" h="5721984">
                  <a:moveTo>
                    <a:pt x="17656498" y="5721599"/>
                  </a:moveTo>
                  <a:lnTo>
                    <a:pt x="0" y="5721599"/>
                  </a:lnTo>
                  <a:lnTo>
                    <a:pt x="0" y="0"/>
                  </a:lnTo>
                  <a:lnTo>
                    <a:pt x="17656498" y="0"/>
                  </a:lnTo>
                  <a:lnTo>
                    <a:pt x="17656498" y="5721599"/>
                  </a:lnTo>
                  <a:close/>
                </a:path>
              </a:pathLst>
            </a:custGeom>
            <a:solidFill>
              <a:srgbClr val="5DB9CD">
                <a:alpha val="6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006" y="4856556"/>
              <a:ext cx="133349" cy="1333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006" y="5923356"/>
              <a:ext cx="133349" cy="1333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7006" y="4186249"/>
              <a:ext cx="133349" cy="13334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9378" rIns="0" bIns="0" rtlCol="0">
            <a:spAutoFit/>
          </a:bodyPr>
          <a:lstStyle/>
          <a:p>
            <a:pPr marL="1492250">
              <a:lnSpc>
                <a:spcPct val="100000"/>
              </a:lnSpc>
              <a:spcBef>
                <a:spcPts val="100"/>
              </a:spcBef>
            </a:pPr>
            <a:r>
              <a:rPr sz="3000" spc="-225" dirty="0">
                <a:latin typeface="Arial Black"/>
                <a:cs typeface="Arial Black"/>
              </a:rPr>
              <a:t>MULTINOMIAL</a:t>
            </a:r>
            <a:r>
              <a:rPr sz="3000" spc="-265" dirty="0">
                <a:latin typeface="Arial Black"/>
                <a:cs typeface="Arial Black"/>
              </a:rPr>
              <a:t> </a:t>
            </a:r>
            <a:r>
              <a:rPr sz="3000" spc="-260" dirty="0">
                <a:latin typeface="Arial Black"/>
                <a:cs typeface="Arial Black"/>
              </a:rPr>
              <a:t>LOGISTIC </a:t>
            </a:r>
            <a:r>
              <a:rPr sz="3000" spc="-290" dirty="0">
                <a:latin typeface="Arial Black"/>
                <a:cs typeface="Arial Black"/>
              </a:rPr>
              <a:t>REGRESSION</a:t>
            </a:r>
            <a:r>
              <a:rPr sz="3000" spc="-260" dirty="0">
                <a:latin typeface="Arial Black"/>
                <a:cs typeface="Arial Black"/>
              </a:rPr>
              <a:t> </a:t>
            </a:r>
            <a:r>
              <a:rPr sz="3000" spc="-250" dirty="0">
                <a:latin typeface="Arial Black"/>
                <a:cs typeface="Arial Black"/>
              </a:rPr>
              <a:t>WITH</a:t>
            </a:r>
            <a:r>
              <a:rPr sz="3000" spc="-260" dirty="0">
                <a:latin typeface="Arial Black"/>
                <a:cs typeface="Arial Black"/>
              </a:rPr>
              <a:t> </a:t>
            </a:r>
            <a:r>
              <a:rPr sz="3000" spc="-300" dirty="0">
                <a:latin typeface="Arial Black"/>
                <a:cs typeface="Arial Black"/>
              </a:rPr>
              <a:t>L2</a:t>
            </a:r>
            <a:r>
              <a:rPr sz="3000" spc="-260" dirty="0">
                <a:latin typeface="Arial Black"/>
                <a:cs typeface="Arial Black"/>
              </a:rPr>
              <a:t> </a:t>
            </a:r>
            <a:r>
              <a:rPr sz="3000" spc="-210" dirty="0">
                <a:latin typeface="Arial Black"/>
                <a:cs typeface="Arial Black"/>
              </a:rPr>
              <a:t>(RIDGE)</a:t>
            </a:r>
            <a:r>
              <a:rPr sz="3000" spc="-260" dirty="0">
                <a:latin typeface="Arial Black"/>
                <a:cs typeface="Arial Black"/>
              </a:rPr>
              <a:t> </a:t>
            </a:r>
            <a:r>
              <a:rPr sz="3000" spc="-295" dirty="0">
                <a:latin typeface="Arial Black"/>
                <a:cs typeface="Arial Black"/>
              </a:rPr>
              <a:t>REGULARIZATION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8499" y="1611319"/>
            <a:ext cx="16733519" cy="460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 marR="5080">
              <a:lnSpc>
                <a:spcPct val="114900"/>
              </a:lnSpc>
              <a:spcBef>
                <a:spcPts val="100"/>
              </a:spcBef>
            </a:pPr>
            <a:r>
              <a:rPr sz="3100" spc="-140" dirty="0">
                <a:latin typeface="Verdana"/>
                <a:cs typeface="Verdana"/>
              </a:rPr>
              <a:t>It</a:t>
            </a:r>
            <a:r>
              <a:rPr sz="3100" spc="-135" dirty="0">
                <a:latin typeface="Verdana"/>
                <a:cs typeface="Verdana"/>
              </a:rPr>
              <a:t> </a:t>
            </a:r>
            <a:r>
              <a:rPr sz="3100" dirty="0">
                <a:latin typeface="Verdana"/>
                <a:cs typeface="Verdana"/>
              </a:rPr>
              <a:t>is</a:t>
            </a:r>
            <a:r>
              <a:rPr sz="3100" spc="-204" dirty="0">
                <a:latin typeface="Verdana"/>
                <a:cs typeface="Verdana"/>
              </a:rPr>
              <a:t> </a:t>
            </a:r>
            <a:r>
              <a:rPr sz="3100" dirty="0">
                <a:latin typeface="Verdana"/>
                <a:cs typeface="Verdana"/>
              </a:rPr>
              <a:t>a</a:t>
            </a:r>
            <a:r>
              <a:rPr sz="3100" spc="-165" dirty="0">
                <a:latin typeface="Verdana"/>
                <a:cs typeface="Verdana"/>
              </a:rPr>
              <a:t> </a:t>
            </a:r>
            <a:r>
              <a:rPr sz="3100" spc="-20" dirty="0">
                <a:latin typeface="Verdana"/>
                <a:cs typeface="Verdana"/>
              </a:rPr>
              <a:t>statistical</a:t>
            </a:r>
            <a:r>
              <a:rPr sz="3100" spc="-170" dirty="0">
                <a:latin typeface="Verdana"/>
                <a:cs typeface="Verdana"/>
              </a:rPr>
              <a:t> </a:t>
            </a:r>
            <a:r>
              <a:rPr sz="3100" spc="-10" dirty="0">
                <a:latin typeface="Verdana"/>
                <a:cs typeface="Verdana"/>
              </a:rPr>
              <a:t>method</a:t>
            </a:r>
            <a:r>
              <a:rPr sz="3100" spc="-170" dirty="0">
                <a:latin typeface="Verdana"/>
                <a:cs typeface="Verdana"/>
              </a:rPr>
              <a:t> </a:t>
            </a:r>
            <a:r>
              <a:rPr sz="3100" spc="-10" dirty="0">
                <a:latin typeface="Verdana"/>
                <a:cs typeface="Verdana"/>
              </a:rPr>
              <a:t>used</a:t>
            </a:r>
            <a:r>
              <a:rPr sz="3100" spc="-165" dirty="0">
                <a:latin typeface="Verdana"/>
                <a:cs typeface="Verdana"/>
              </a:rPr>
              <a:t> </a:t>
            </a:r>
            <a:r>
              <a:rPr sz="3100" dirty="0">
                <a:latin typeface="Verdana"/>
                <a:cs typeface="Verdana"/>
              </a:rPr>
              <a:t>to</a:t>
            </a:r>
            <a:r>
              <a:rPr sz="3100" spc="-170" dirty="0">
                <a:latin typeface="Verdana"/>
                <a:cs typeface="Verdana"/>
              </a:rPr>
              <a:t> </a:t>
            </a:r>
            <a:r>
              <a:rPr sz="3100" dirty="0">
                <a:latin typeface="Verdana"/>
                <a:cs typeface="Verdana"/>
              </a:rPr>
              <a:t>predict</a:t>
            </a:r>
            <a:r>
              <a:rPr sz="3100" spc="-170" dirty="0">
                <a:latin typeface="Verdana"/>
                <a:cs typeface="Verdana"/>
              </a:rPr>
              <a:t> </a:t>
            </a:r>
            <a:r>
              <a:rPr sz="3100" spc="-20" dirty="0">
                <a:latin typeface="Verdana"/>
                <a:cs typeface="Verdana"/>
              </a:rPr>
              <a:t>outcomes</a:t>
            </a:r>
            <a:r>
              <a:rPr sz="3100" spc="-165" dirty="0">
                <a:latin typeface="Verdana"/>
                <a:cs typeface="Verdana"/>
              </a:rPr>
              <a:t> </a:t>
            </a:r>
            <a:r>
              <a:rPr sz="3100" dirty="0">
                <a:latin typeface="Verdana"/>
                <a:cs typeface="Verdana"/>
              </a:rPr>
              <a:t>with</a:t>
            </a:r>
            <a:r>
              <a:rPr sz="3100" spc="-170" dirty="0">
                <a:latin typeface="Verdana"/>
                <a:cs typeface="Verdana"/>
              </a:rPr>
              <a:t> </a:t>
            </a:r>
            <a:r>
              <a:rPr sz="3100" spc="-50" dirty="0">
                <a:latin typeface="Verdana"/>
                <a:cs typeface="Verdana"/>
              </a:rPr>
              <a:t>more</a:t>
            </a:r>
            <a:r>
              <a:rPr sz="3100" spc="-170" dirty="0">
                <a:latin typeface="Verdana"/>
                <a:cs typeface="Verdana"/>
              </a:rPr>
              <a:t> </a:t>
            </a:r>
            <a:r>
              <a:rPr sz="3100" spc="-20" dirty="0">
                <a:latin typeface="Verdana"/>
                <a:cs typeface="Verdana"/>
              </a:rPr>
              <a:t>than</a:t>
            </a:r>
            <a:r>
              <a:rPr sz="3100" spc="-165" dirty="0">
                <a:latin typeface="Verdana"/>
                <a:cs typeface="Verdana"/>
              </a:rPr>
              <a:t> </a:t>
            </a:r>
            <a:r>
              <a:rPr sz="3100" dirty="0">
                <a:latin typeface="Verdana"/>
                <a:cs typeface="Verdana"/>
              </a:rPr>
              <a:t>two</a:t>
            </a:r>
            <a:r>
              <a:rPr sz="3100" spc="-170" dirty="0">
                <a:latin typeface="Verdana"/>
                <a:cs typeface="Verdana"/>
              </a:rPr>
              <a:t> </a:t>
            </a:r>
            <a:r>
              <a:rPr sz="3100" spc="-50" dirty="0">
                <a:latin typeface="Verdana"/>
                <a:cs typeface="Verdana"/>
              </a:rPr>
              <a:t>categories</a:t>
            </a:r>
            <a:r>
              <a:rPr sz="3100" spc="-170" dirty="0">
                <a:latin typeface="Verdana"/>
                <a:cs typeface="Verdana"/>
              </a:rPr>
              <a:t> </a:t>
            </a:r>
            <a:r>
              <a:rPr sz="3100" spc="55" dirty="0">
                <a:latin typeface="Verdana"/>
                <a:cs typeface="Verdana"/>
              </a:rPr>
              <a:t>of</a:t>
            </a:r>
            <a:r>
              <a:rPr sz="3100" spc="-165" dirty="0">
                <a:latin typeface="Verdana"/>
                <a:cs typeface="Verdana"/>
              </a:rPr>
              <a:t> </a:t>
            </a:r>
            <a:r>
              <a:rPr sz="3100" spc="-50" dirty="0">
                <a:latin typeface="Verdana"/>
                <a:cs typeface="Verdana"/>
              </a:rPr>
              <a:t>a </a:t>
            </a:r>
            <a:r>
              <a:rPr sz="3100" spc="-35" dirty="0">
                <a:latin typeface="Verdana"/>
                <a:cs typeface="Verdana"/>
              </a:rPr>
              <a:t>dependent</a:t>
            </a:r>
            <a:r>
              <a:rPr sz="3100" spc="-300" dirty="0">
                <a:latin typeface="Verdana"/>
                <a:cs typeface="Verdana"/>
              </a:rPr>
              <a:t> </a:t>
            </a:r>
            <a:r>
              <a:rPr sz="3100" spc="-100" dirty="0">
                <a:latin typeface="Verdana"/>
                <a:cs typeface="Verdana"/>
              </a:rPr>
              <a:t>variable,</a:t>
            </a:r>
            <a:r>
              <a:rPr sz="3100" spc="-295" dirty="0">
                <a:latin typeface="Verdana"/>
                <a:cs typeface="Verdana"/>
              </a:rPr>
              <a:t> </a:t>
            </a:r>
            <a:r>
              <a:rPr sz="3100" spc="-55" dirty="0">
                <a:latin typeface="Verdana"/>
                <a:cs typeface="Verdana"/>
              </a:rPr>
              <a:t>based</a:t>
            </a:r>
            <a:r>
              <a:rPr sz="3100" spc="-295" dirty="0">
                <a:latin typeface="Verdana"/>
                <a:cs typeface="Verdana"/>
              </a:rPr>
              <a:t> </a:t>
            </a:r>
            <a:r>
              <a:rPr sz="3100" spc="-30" dirty="0">
                <a:latin typeface="Verdana"/>
                <a:cs typeface="Verdana"/>
              </a:rPr>
              <a:t>on</a:t>
            </a:r>
            <a:r>
              <a:rPr sz="3100" spc="-295" dirty="0">
                <a:latin typeface="Verdana"/>
                <a:cs typeface="Verdana"/>
              </a:rPr>
              <a:t> </a:t>
            </a:r>
            <a:r>
              <a:rPr sz="3100" spc="-50" dirty="0">
                <a:latin typeface="Verdana"/>
                <a:cs typeface="Verdana"/>
              </a:rPr>
              <a:t>one</a:t>
            </a:r>
            <a:r>
              <a:rPr sz="3100" spc="-300" dirty="0">
                <a:latin typeface="Verdana"/>
                <a:cs typeface="Verdana"/>
              </a:rPr>
              <a:t> </a:t>
            </a:r>
            <a:r>
              <a:rPr sz="3100" spc="-20" dirty="0">
                <a:latin typeface="Verdana"/>
                <a:cs typeface="Verdana"/>
              </a:rPr>
              <a:t>or</a:t>
            </a:r>
            <a:r>
              <a:rPr sz="3100" spc="-295" dirty="0">
                <a:latin typeface="Verdana"/>
                <a:cs typeface="Verdana"/>
              </a:rPr>
              <a:t> </a:t>
            </a:r>
            <a:r>
              <a:rPr sz="3100" spc="-90" dirty="0">
                <a:latin typeface="Verdana"/>
                <a:cs typeface="Verdana"/>
              </a:rPr>
              <a:t>more</a:t>
            </a:r>
            <a:r>
              <a:rPr sz="3100" spc="-295" dirty="0">
                <a:latin typeface="Verdana"/>
                <a:cs typeface="Verdana"/>
              </a:rPr>
              <a:t> </a:t>
            </a:r>
            <a:r>
              <a:rPr sz="3100" spc="-35" dirty="0">
                <a:latin typeface="Verdana"/>
                <a:cs typeface="Verdana"/>
              </a:rPr>
              <a:t>independent</a:t>
            </a:r>
            <a:r>
              <a:rPr sz="3100" spc="-295" dirty="0">
                <a:latin typeface="Verdana"/>
                <a:cs typeface="Verdana"/>
              </a:rPr>
              <a:t> </a:t>
            </a:r>
            <a:r>
              <a:rPr sz="3100" spc="-10" dirty="0">
                <a:latin typeface="Verdana"/>
                <a:cs typeface="Verdana"/>
              </a:rPr>
              <a:t>variables.</a:t>
            </a:r>
            <a:endParaRPr sz="3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55"/>
              </a:spcBef>
            </a:pPr>
            <a:endParaRPr sz="3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000" spc="-170" dirty="0">
                <a:latin typeface="Arial Black"/>
                <a:cs typeface="Arial Black"/>
              </a:rPr>
              <a:t>Why</a:t>
            </a:r>
            <a:r>
              <a:rPr sz="3000" spc="-260" dirty="0">
                <a:latin typeface="Arial Black"/>
                <a:cs typeface="Arial Black"/>
              </a:rPr>
              <a:t> </a:t>
            </a:r>
            <a:r>
              <a:rPr sz="3000" spc="-275" dirty="0">
                <a:latin typeface="Arial Black"/>
                <a:cs typeface="Arial Black"/>
              </a:rPr>
              <a:t>Use</a:t>
            </a:r>
            <a:r>
              <a:rPr sz="3000" spc="-260" dirty="0">
                <a:latin typeface="Arial Black"/>
                <a:cs typeface="Arial Black"/>
              </a:rPr>
              <a:t> </a:t>
            </a:r>
            <a:r>
              <a:rPr sz="3000" spc="-145" dirty="0">
                <a:latin typeface="Arial Black"/>
                <a:cs typeface="Arial Black"/>
              </a:rPr>
              <a:t>Multinomial</a:t>
            </a:r>
            <a:r>
              <a:rPr sz="3000" spc="-260" dirty="0">
                <a:latin typeface="Arial Black"/>
                <a:cs typeface="Arial Black"/>
              </a:rPr>
              <a:t> </a:t>
            </a:r>
            <a:r>
              <a:rPr sz="3000" spc="-229" dirty="0">
                <a:latin typeface="Arial Black"/>
                <a:cs typeface="Arial Black"/>
              </a:rPr>
              <a:t>Logistic</a:t>
            </a:r>
            <a:r>
              <a:rPr sz="3000" spc="-260" dirty="0">
                <a:latin typeface="Arial Black"/>
                <a:cs typeface="Arial Black"/>
              </a:rPr>
              <a:t> </a:t>
            </a:r>
            <a:r>
              <a:rPr sz="3000" spc="-275" dirty="0">
                <a:latin typeface="Arial Black"/>
                <a:cs typeface="Arial Black"/>
              </a:rPr>
              <a:t>Regression?</a:t>
            </a:r>
            <a:endParaRPr sz="3000">
              <a:latin typeface="Arial Black"/>
              <a:cs typeface="Arial Black"/>
            </a:endParaRPr>
          </a:p>
          <a:p>
            <a:pPr marL="581660">
              <a:lnSpc>
                <a:spcPct val="100000"/>
              </a:lnSpc>
              <a:spcBef>
                <a:spcPts val="1675"/>
              </a:spcBef>
            </a:pPr>
            <a:r>
              <a:rPr sz="3000" spc="-25" dirty="0">
                <a:latin typeface="Verdana"/>
                <a:cs typeface="Verdana"/>
              </a:rPr>
              <a:t>Used</a:t>
            </a:r>
            <a:r>
              <a:rPr sz="3000" spc="-285" dirty="0">
                <a:latin typeface="Verdana"/>
                <a:cs typeface="Verdana"/>
              </a:rPr>
              <a:t> </a:t>
            </a:r>
            <a:r>
              <a:rPr sz="3000" spc="-70" dirty="0">
                <a:latin typeface="Verdana"/>
                <a:cs typeface="Verdana"/>
              </a:rPr>
              <a:t>when</a:t>
            </a:r>
            <a:r>
              <a:rPr sz="3000" spc="-285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the</a:t>
            </a:r>
            <a:r>
              <a:rPr sz="3000" spc="-285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dependent</a:t>
            </a:r>
            <a:r>
              <a:rPr sz="3000" spc="-285" dirty="0">
                <a:latin typeface="Verdana"/>
                <a:cs typeface="Verdana"/>
              </a:rPr>
              <a:t> </a:t>
            </a:r>
            <a:r>
              <a:rPr sz="3000" spc="-60" dirty="0">
                <a:latin typeface="Verdana"/>
                <a:cs typeface="Verdana"/>
              </a:rPr>
              <a:t>variable</a:t>
            </a:r>
            <a:r>
              <a:rPr sz="3000" spc="-280" dirty="0">
                <a:latin typeface="Verdana"/>
                <a:cs typeface="Verdana"/>
              </a:rPr>
              <a:t> </a:t>
            </a:r>
            <a:r>
              <a:rPr sz="3000" spc="-55" dirty="0">
                <a:latin typeface="Verdana"/>
                <a:cs typeface="Verdana"/>
              </a:rPr>
              <a:t>is</a:t>
            </a:r>
            <a:r>
              <a:rPr sz="3000" spc="-285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categorical</a:t>
            </a:r>
            <a:r>
              <a:rPr sz="3000" spc="-285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with</a:t>
            </a:r>
            <a:r>
              <a:rPr sz="3000" spc="-285" dirty="0">
                <a:latin typeface="Verdana"/>
                <a:cs typeface="Verdana"/>
              </a:rPr>
              <a:t> </a:t>
            </a:r>
            <a:r>
              <a:rPr sz="3000" spc="-80" dirty="0">
                <a:latin typeface="Verdana"/>
                <a:cs typeface="Verdana"/>
              </a:rPr>
              <a:t>more</a:t>
            </a:r>
            <a:r>
              <a:rPr sz="3000" spc="-285" dirty="0">
                <a:latin typeface="Verdana"/>
                <a:cs typeface="Verdana"/>
              </a:rPr>
              <a:t> </a:t>
            </a:r>
            <a:r>
              <a:rPr sz="3000" spc="-60" dirty="0">
                <a:latin typeface="Verdana"/>
                <a:cs typeface="Verdana"/>
              </a:rPr>
              <a:t>than</a:t>
            </a:r>
            <a:r>
              <a:rPr sz="3000" spc="-280" dirty="0">
                <a:latin typeface="Verdana"/>
                <a:cs typeface="Verdana"/>
              </a:rPr>
              <a:t> </a:t>
            </a:r>
            <a:r>
              <a:rPr sz="3000" spc="-30" dirty="0">
                <a:latin typeface="Verdana"/>
                <a:cs typeface="Verdana"/>
              </a:rPr>
              <a:t>two</a:t>
            </a:r>
            <a:r>
              <a:rPr sz="3000" spc="-285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classes.</a:t>
            </a:r>
            <a:endParaRPr sz="3000">
              <a:latin typeface="Verdana"/>
              <a:cs typeface="Verdana"/>
            </a:endParaRPr>
          </a:p>
          <a:p>
            <a:pPr marL="581660" marR="137795">
              <a:lnSpc>
                <a:spcPct val="116700"/>
              </a:lnSpc>
              <a:spcBef>
                <a:spcPts val="1080"/>
              </a:spcBef>
            </a:pPr>
            <a:r>
              <a:rPr sz="3000" dirty="0">
                <a:latin typeface="Verdana"/>
                <a:cs typeface="Verdana"/>
              </a:rPr>
              <a:t>The</a:t>
            </a:r>
            <a:r>
              <a:rPr sz="3000" spc="-1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model</a:t>
            </a:r>
            <a:r>
              <a:rPr sz="3000" spc="-1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compares</a:t>
            </a:r>
            <a:r>
              <a:rPr sz="3000" spc="-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each</a:t>
            </a:r>
            <a:r>
              <a:rPr sz="3000" spc="-10" dirty="0">
                <a:latin typeface="Verdana"/>
                <a:cs typeface="Verdana"/>
              </a:rPr>
              <a:t> category </a:t>
            </a:r>
            <a:r>
              <a:rPr sz="3000" spc="55" dirty="0">
                <a:latin typeface="Verdana"/>
                <a:cs typeface="Verdana"/>
              </a:rPr>
              <a:t>of</a:t>
            </a:r>
            <a:r>
              <a:rPr sz="3000" spc="-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the</a:t>
            </a:r>
            <a:r>
              <a:rPr sz="3000" spc="-1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dependent</a:t>
            </a:r>
            <a:r>
              <a:rPr sz="3000" spc="-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variable</a:t>
            </a:r>
            <a:r>
              <a:rPr sz="3000" spc="-1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to</a:t>
            </a:r>
            <a:r>
              <a:rPr sz="3000" spc="-1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a</a:t>
            </a:r>
            <a:r>
              <a:rPr sz="3000" spc="-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reference</a:t>
            </a:r>
            <a:r>
              <a:rPr sz="3000" spc="-10" dirty="0">
                <a:latin typeface="Verdana"/>
                <a:cs typeface="Verdana"/>
              </a:rPr>
              <a:t> </a:t>
            </a:r>
            <a:r>
              <a:rPr sz="3000" spc="-90" dirty="0">
                <a:latin typeface="Verdana"/>
                <a:cs typeface="Verdana"/>
              </a:rPr>
              <a:t>(base) </a:t>
            </a:r>
            <a:r>
              <a:rPr sz="3000" spc="-10" dirty="0">
                <a:latin typeface="Verdana"/>
                <a:cs typeface="Verdana"/>
              </a:rPr>
              <a:t>category.</a:t>
            </a:r>
            <a:endParaRPr sz="3000">
              <a:latin typeface="Verdana"/>
              <a:cs typeface="Verdana"/>
            </a:endParaRPr>
          </a:p>
          <a:p>
            <a:pPr marL="581660">
              <a:lnSpc>
                <a:spcPct val="100000"/>
              </a:lnSpc>
              <a:spcBef>
                <a:spcPts val="600"/>
              </a:spcBef>
            </a:pPr>
            <a:r>
              <a:rPr sz="3000" spc="-180" dirty="0">
                <a:latin typeface="Verdana"/>
                <a:cs typeface="Verdana"/>
              </a:rPr>
              <a:t>It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70" dirty="0">
                <a:latin typeface="Verdana"/>
                <a:cs typeface="Verdana"/>
              </a:rPr>
              <a:t>estimates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the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25" dirty="0">
                <a:latin typeface="Verdana"/>
                <a:cs typeface="Verdana"/>
              </a:rPr>
              <a:t>probability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that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100" dirty="0">
                <a:latin typeface="Verdana"/>
                <a:cs typeface="Verdana"/>
              </a:rPr>
              <a:t>an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spc="-45" dirty="0">
                <a:latin typeface="Verdana"/>
                <a:cs typeface="Verdana"/>
              </a:rPr>
              <a:t>observation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55" dirty="0">
                <a:latin typeface="Verdana"/>
                <a:cs typeface="Verdana"/>
              </a:rPr>
              <a:t>belongs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to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45" dirty="0">
                <a:latin typeface="Verdana"/>
                <a:cs typeface="Verdana"/>
              </a:rPr>
              <a:t>each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category.</a:t>
            </a:r>
            <a:endParaRPr sz="30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73969" y="297080"/>
            <a:ext cx="17705070" cy="9752330"/>
            <a:chOff x="373969" y="297080"/>
            <a:chExt cx="17705070" cy="9752330"/>
          </a:xfrm>
        </p:grpSpPr>
        <p:sp>
          <p:nvSpPr>
            <p:cNvPr id="11" name="object 11"/>
            <p:cNvSpPr/>
            <p:nvPr/>
          </p:nvSpPr>
          <p:spPr>
            <a:xfrm>
              <a:off x="393019" y="317961"/>
              <a:ext cx="0" cy="9693275"/>
            </a:xfrm>
            <a:custGeom>
              <a:avLst/>
              <a:gdLst/>
              <a:ahLst/>
              <a:cxnLst/>
              <a:rect l="l" t="t" r="r" b="b"/>
              <a:pathLst>
                <a:path h="9693275">
                  <a:moveTo>
                    <a:pt x="0" y="9692783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3040" y="337038"/>
              <a:ext cx="17666970" cy="0"/>
            </a:xfrm>
            <a:custGeom>
              <a:avLst/>
              <a:gdLst/>
              <a:ahLst/>
              <a:cxnLst/>
              <a:rect l="l" t="t" r="r" b="b"/>
              <a:pathLst>
                <a:path w="17666970">
                  <a:moveTo>
                    <a:pt x="17666351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059370" y="297080"/>
              <a:ext cx="0" cy="9693275"/>
            </a:xfrm>
            <a:custGeom>
              <a:avLst/>
              <a:gdLst/>
              <a:ahLst/>
              <a:cxnLst/>
              <a:rect l="l" t="t" r="r" b="b"/>
              <a:pathLst>
                <a:path h="9693275">
                  <a:moveTo>
                    <a:pt x="0" y="9692783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3040" y="10029822"/>
              <a:ext cx="17666970" cy="0"/>
            </a:xfrm>
            <a:custGeom>
              <a:avLst/>
              <a:gdLst/>
              <a:ahLst/>
              <a:cxnLst/>
              <a:rect l="l" t="t" r="r" b="b"/>
              <a:pathLst>
                <a:path w="17666970">
                  <a:moveTo>
                    <a:pt x="17666351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442" y="2255515"/>
            <a:ext cx="6581774" cy="24383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932722" y="0"/>
            <a:ext cx="38100" cy="10287000"/>
          </a:xfrm>
          <a:custGeom>
            <a:avLst/>
            <a:gdLst/>
            <a:ahLst/>
            <a:cxnLst/>
            <a:rect l="l" t="t" r="r" b="b"/>
            <a:pathLst>
              <a:path w="38100" h="10287000">
                <a:moveTo>
                  <a:pt x="0" y="10286999"/>
                </a:moveTo>
                <a:lnTo>
                  <a:pt x="0" y="0"/>
                </a:lnTo>
                <a:lnTo>
                  <a:pt x="38099" y="0"/>
                </a:lnTo>
                <a:lnTo>
                  <a:pt x="38099" y="10286999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754918" y="2255515"/>
            <a:ext cx="2654300" cy="10382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57175" rIns="0" bIns="0" rtlCol="0">
            <a:spAutoFit/>
          </a:bodyPr>
          <a:lstStyle/>
          <a:p>
            <a:pPr marL="671830">
              <a:lnSpc>
                <a:spcPct val="100000"/>
              </a:lnSpc>
              <a:spcBef>
                <a:spcPts val="2025"/>
              </a:spcBef>
            </a:pPr>
            <a:r>
              <a:rPr sz="3300" spc="-10" dirty="0">
                <a:solidFill>
                  <a:srgbClr val="FEFEFE"/>
                </a:solidFill>
                <a:latin typeface="Verdana"/>
                <a:cs typeface="Verdana"/>
              </a:rPr>
              <a:t>Metric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99718" y="2255515"/>
            <a:ext cx="2654300" cy="10382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57175" rIns="0" bIns="0" rtlCol="0">
            <a:spAutoFit/>
          </a:bodyPr>
          <a:lstStyle/>
          <a:p>
            <a:pPr marL="745490">
              <a:lnSpc>
                <a:spcPct val="100000"/>
              </a:lnSpc>
              <a:spcBef>
                <a:spcPts val="2025"/>
              </a:spcBef>
            </a:pPr>
            <a:r>
              <a:rPr sz="3300" spc="-10" dirty="0">
                <a:solidFill>
                  <a:srgbClr val="FEFEFE"/>
                </a:solidFill>
                <a:latin typeface="Verdana"/>
                <a:cs typeface="Verdana"/>
              </a:rPr>
              <a:t>Score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54918" y="3484240"/>
            <a:ext cx="2654300" cy="885825"/>
          </a:xfrm>
          <a:prstGeom prst="rect">
            <a:avLst/>
          </a:prstGeom>
          <a:solidFill>
            <a:srgbClr val="373737"/>
          </a:solidFill>
        </p:spPr>
        <p:txBody>
          <a:bodyPr vert="horz" wrap="square" lIns="0" tIns="266700" rIns="0" bIns="0" rtlCol="0">
            <a:spAutoFit/>
          </a:bodyPr>
          <a:lstStyle/>
          <a:p>
            <a:pPr marL="697230">
              <a:lnSpc>
                <a:spcPct val="100000"/>
              </a:lnSpc>
              <a:spcBef>
                <a:spcPts val="2100"/>
              </a:spcBef>
            </a:pPr>
            <a:r>
              <a:rPr sz="2100" spc="-10" dirty="0">
                <a:solidFill>
                  <a:srgbClr val="FEFEFE"/>
                </a:solidFill>
                <a:latin typeface="Verdana"/>
                <a:cs typeface="Verdana"/>
              </a:rPr>
              <a:t>Accuracy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99718" y="3484240"/>
            <a:ext cx="2654300" cy="885825"/>
          </a:xfrm>
          <a:prstGeom prst="rect">
            <a:avLst/>
          </a:prstGeom>
          <a:solidFill>
            <a:srgbClr val="373737"/>
          </a:solidFill>
        </p:spPr>
        <p:txBody>
          <a:bodyPr vert="horz" wrap="square" lIns="0" tIns="266700" rIns="0" bIns="0" rtlCol="0">
            <a:spAutoFit/>
          </a:bodyPr>
          <a:lstStyle/>
          <a:p>
            <a:pPr marL="872490">
              <a:lnSpc>
                <a:spcPct val="100000"/>
              </a:lnSpc>
              <a:spcBef>
                <a:spcPts val="2100"/>
              </a:spcBef>
            </a:pPr>
            <a:r>
              <a:rPr sz="2100" spc="-55" dirty="0">
                <a:solidFill>
                  <a:srgbClr val="FEFEFE"/>
                </a:solidFill>
                <a:latin typeface="Verdana"/>
                <a:cs typeface="Verdana"/>
              </a:rPr>
              <a:t>64.81%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54918" y="4560565"/>
            <a:ext cx="2654300" cy="885825"/>
          </a:xfrm>
          <a:prstGeom prst="rect">
            <a:avLst/>
          </a:prstGeom>
          <a:solidFill>
            <a:srgbClr val="373737"/>
          </a:solidFill>
        </p:spPr>
        <p:txBody>
          <a:bodyPr vert="horz" wrap="square" lIns="0" tIns="3238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4"/>
              </a:spcBef>
            </a:pPr>
            <a:endParaRPr sz="1800">
              <a:latin typeface="Times New Roman"/>
              <a:cs typeface="Times New Roman"/>
            </a:endParaRPr>
          </a:p>
          <a:p>
            <a:pPr marL="713105">
              <a:lnSpc>
                <a:spcPct val="100000"/>
              </a:lnSpc>
            </a:pPr>
            <a:r>
              <a:rPr sz="1800" spc="-25" dirty="0">
                <a:solidFill>
                  <a:srgbClr val="FEFEFE"/>
                </a:solidFill>
                <a:latin typeface="Verdana"/>
                <a:cs typeface="Verdana"/>
              </a:rPr>
              <a:t>AUC</a:t>
            </a:r>
            <a:r>
              <a:rPr sz="1800" spc="-17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EFEFE"/>
                </a:solidFill>
                <a:latin typeface="Verdana"/>
                <a:cs typeface="Verdana"/>
              </a:rPr>
              <a:t>Score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99718" y="4560565"/>
            <a:ext cx="2654300" cy="885825"/>
          </a:xfrm>
          <a:prstGeom prst="rect">
            <a:avLst/>
          </a:prstGeom>
          <a:solidFill>
            <a:srgbClr val="373737"/>
          </a:solidFill>
        </p:spPr>
        <p:txBody>
          <a:bodyPr vert="horz" wrap="square" lIns="0" tIns="266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00"/>
              </a:spcBef>
            </a:pPr>
            <a:r>
              <a:rPr sz="2100" spc="-20" dirty="0">
                <a:solidFill>
                  <a:srgbClr val="FEFEFE"/>
                </a:solidFill>
                <a:latin typeface="Verdana"/>
                <a:cs typeface="Verdana"/>
              </a:rPr>
              <a:t>0.81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14008" y="780795"/>
            <a:ext cx="52793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Verdana"/>
                <a:cs typeface="Verdana"/>
              </a:rPr>
              <a:t>To</a:t>
            </a:r>
            <a:r>
              <a:rPr sz="3200" spc="-300" dirty="0">
                <a:latin typeface="Verdana"/>
                <a:cs typeface="Verdana"/>
              </a:rPr>
              <a:t> </a:t>
            </a:r>
            <a:r>
              <a:rPr sz="3200" spc="-60" dirty="0">
                <a:latin typeface="Verdana"/>
                <a:cs typeface="Verdana"/>
              </a:rPr>
              <a:t>check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Multicollinearity</a:t>
            </a:r>
            <a:r>
              <a:rPr sz="3200" spc="-300" dirty="0">
                <a:latin typeface="Verdana"/>
                <a:cs typeface="Verdana"/>
              </a:rPr>
              <a:t> </a:t>
            </a:r>
            <a:r>
              <a:rPr sz="3200" spc="-660" dirty="0">
                <a:latin typeface="Verdana"/>
                <a:cs typeface="Verdana"/>
              </a:rPr>
              <a:t>: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1110" y="6066538"/>
            <a:ext cx="7215505" cy="2197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sz="3100" spc="-120" dirty="0">
                <a:latin typeface="Verdana"/>
                <a:cs typeface="Verdana"/>
              </a:rPr>
              <a:t>Since,</a:t>
            </a:r>
            <a:r>
              <a:rPr sz="3100" spc="-310" dirty="0">
                <a:latin typeface="Verdana"/>
                <a:cs typeface="Verdana"/>
              </a:rPr>
              <a:t> </a:t>
            </a:r>
            <a:r>
              <a:rPr sz="3100" spc="-25" dirty="0">
                <a:latin typeface="Verdana"/>
                <a:cs typeface="Verdana"/>
              </a:rPr>
              <a:t>all</a:t>
            </a:r>
            <a:r>
              <a:rPr sz="3100" spc="-305" dirty="0">
                <a:latin typeface="Verdana"/>
                <a:cs typeface="Verdana"/>
              </a:rPr>
              <a:t> </a:t>
            </a:r>
            <a:r>
              <a:rPr sz="3100" spc="-45" dirty="0">
                <a:latin typeface="Verdana"/>
                <a:cs typeface="Verdana"/>
              </a:rPr>
              <a:t>the</a:t>
            </a:r>
            <a:r>
              <a:rPr sz="3100" spc="-305" dirty="0">
                <a:latin typeface="Verdana"/>
                <a:cs typeface="Verdana"/>
              </a:rPr>
              <a:t> </a:t>
            </a:r>
            <a:r>
              <a:rPr sz="3100" spc="-125" dirty="0">
                <a:latin typeface="Verdana"/>
                <a:cs typeface="Verdana"/>
              </a:rPr>
              <a:t>VIF’s</a:t>
            </a:r>
            <a:r>
              <a:rPr sz="3100" spc="-310" dirty="0">
                <a:latin typeface="Verdana"/>
                <a:cs typeface="Verdana"/>
              </a:rPr>
              <a:t> </a:t>
            </a:r>
            <a:r>
              <a:rPr sz="3100" spc="-110" dirty="0">
                <a:latin typeface="Verdana"/>
                <a:cs typeface="Verdana"/>
              </a:rPr>
              <a:t>are</a:t>
            </a:r>
            <a:r>
              <a:rPr sz="3100" spc="-305" dirty="0">
                <a:latin typeface="Verdana"/>
                <a:cs typeface="Verdana"/>
              </a:rPr>
              <a:t> </a:t>
            </a:r>
            <a:r>
              <a:rPr sz="3100" spc="-55" dirty="0">
                <a:latin typeface="Verdana"/>
                <a:cs typeface="Verdana"/>
              </a:rPr>
              <a:t>less</a:t>
            </a:r>
            <a:r>
              <a:rPr sz="3100" spc="-305" dirty="0">
                <a:latin typeface="Verdana"/>
                <a:cs typeface="Verdana"/>
              </a:rPr>
              <a:t> </a:t>
            </a:r>
            <a:r>
              <a:rPr sz="3100" spc="-70" dirty="0">
                <a:latin typeface="Verdana"/>
                <a:cs typeface="Verdana"/>
              </a:rPr>
              <a:t>than</a:t>
            </a:r>
            <a:r>
              <a:rPr sz="3100" spc="-305" dirty="0">
                <a:latin typeface="Verdana"/>
                <a:cs typeface="Verdana"/>
              </a:rPr>
              <a:t> </a:t>
            </a:r>
            <a:r>
              <a:rPr sz="3100" spc="-229" dirty="0">
                <a:latin typeface="Verdana"/>
                <a:cs typeface="Verdana"/>
              </a:rPr>
              <a:t>10,</a:t>
            </a:r>
            <a:r>
              <a:rPr sz="3100" spc="-310" dirty="0">
                <a:latin typeface="Verdana"/>
                <a:cs typeface="Verdana"/>
              </a:rPr>
              <a:t> </a:t>
            </a:r>
            <a:r>
              <a:rPr sz="3100" spc="-25" dirty="0">
                <a:latin typeface="Verdana"/>
                <a:cs typeface="Verdana"/>
              </a:rPr>
              <a:t>we </a:t>
            </a:r>
            <a:r>
              <a:rPr sz="3100" spc="-50" dirty="0">
                <a:latin typeface="Verdana"/>
                <a:cs typeface="Verdana"/>
              </a:rPr>
              <a:t>can</a:t>
            </a:r>
            <a:r>
              <a:rPr sz="3100" spc="-305" dirty="0">
                <a:latin typeface="Verdana"/>
                <a:cs typeface="Verdana"/>
              </a:rPr>
              <a:t> </a:t>
            </a:r>
            <a:r>
              <a:rPr sz="3100" dirty="0">
                <a:latin typeface="Verdana"/>
                <a:cs typeface="Verdana"/>
              </a:rPr>
              <a:t>conclude</a:t>
            </a:r>
            <a:r>
              <a:rPr sz="3100" spc="-300" dirty="0">
                <a:latin typeface="Verdana"/>
                <a:cs typeface="Verdana"/>
              </a:rPr>
              <a:t> </a:t>
            </a:r>
            <a:r>
              <a:rPr sz="3100" spc="-50" dirty="0">
                <a:latin typeface="Verdana"/>
                <a:cs typeface="Verdana"/>
              </a:rPr>
              <a:t>that</a:t>
            </a:r>
            <a:r>
              <a:rPr sz="3100" spc="-300" dirty="0">
                <a:latin typeface="Verdana"/>
                <a:cs typeface="Verdana"/>
              </a:rPr>
              <a:t> </a:t>
            </a:r>
            <a:r>
              <a:rPr sz="3100" spc="-60" dirty="0">
                <a:latin typeface="Verdana"/>
                <a:cs typeface="Verdana"/>
              </a:rPr>
              <a:t>there</a:t>
            </a:r>
            <a:r>
              <a:rPr sz="3100" spc="-300" dirty="0">
                <a:latin typeface="Verdana"/>
                <a:cs typeface="Verdana"/>
              </a:rPr>
              <a:t> </a:t>
            </a:r>
            <a:r>
              <a:rPr sz="3100" spc="-60" dirty="0">
                <a:latin typeface="Verdana"/>
                <a:cs typeface="Verdana"/>
              </a:rPr>
              <a:t>is</a:t>
            </a:r>
            <a:r>
              <a:rPr sz="3100" spc="-305" dirty="0">
                <a:latin typeface="Verdana"/>
                <a:cs typeface="Verdana"/>
              </a:rPr>
              <a:t> </a:t>
            </a:r>
            <a:r>
              <a:rPr sz="3100" spc="-25" dirty="0">
                <a:latin typeface="Verdana"/>
                <a:cs typeface="Verdana"/>
              </a:rPr>
              <a:t>no </a:t>
            </a:r>
            <a:r>
              <a:rPr sz="3100" spc="-35" dirty="0">
                <a:latin typeface="Verdana"/>
                <a:cs typeface="Verdana"/>
              </a:rPr>
              <a:t>multicollinearity</a:t>
            </a:r>
            <a:r>
              <a:rPr sz="3100" spc="-260" dirty="0">
                <a:latin typeface="Verdana"/>
                <a:cs typeface="Verdana"/>
              </a:rPr>
              <a:t> </a:t>
            </a:r>
            <a:r>
              <a:rPr sz="3100" spc="-55" dirty="0">
                <a:latin typeface="Verdana"/>
                <a:cs typeface="Verdana"/>
              </a:rPr>
              <a:t>present</a:t>
            </a:r>
            <a:r>
              <a:rPr sz="3100" spc="-254" dirty="0">
                <a:latin typeface="Verdana"/>
                <a:cs typeface="Verdana"/>
              </a:rPr>
              <a:t> </a:t>
            </a:r>
            <a:r>
              <a:rPr sz="3100" spc="-60" dirty="0">
                <a:latin typeface="Verdana"/>
                <a:cs typeface="Verdana"/>
              </a:rPr>
              <a:t>between</a:t>
            </a:r>
            <a:r>
              <a:rPr sz="3100" spc="-254" dirty="0">
                <a:latin typeface="Verdana"/>
                <a:cs typeface="Verdana"/>
              </a:rPr>
              <a:t> </a:t>
            </a:r>
            <a:r>
              <a:rPr sz="3100" spc="-25" dirty="0">
                <a:latin typeface="Verdana"/>
                <a:cs typeface="Verdana"/>
              </a:rPr>
              <a:t>the </a:t>
            </a:r>
            <a:r>
              <a:rPr sz="3100" spc="-35" dirty="0">
                <a:latin typeface="Verdana"/>
                <a:cs typeface="Verdana"/>
              </a:rPr>
              <a:t>independent</a:t>
            </a:r>
            <a:r>
              <a:rPr sz="3100" spc="-280" dirty="0">
                <a:latin typeface="Verdana"/>
                <a:cs typeface="Verdana"/>
              </a:rPr>
              <a:t> </a:t>
            </a:r>
            <a:r>
              <a:rPr sz="3100" spc="-10" dirty="0">
                <a:latin typeface="Verdana"/>
                <a:cs typeface="Verdana"/>
              </a:rPr>
              <a:t>variables.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77116" y="6099797"/>
            <a:ext cx="8002270" cy="958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0"/>
              </a:spcBef>
            </a:pPr>
            <a:r>
              <a:rPr sz="2600" spc="-60" dirty="0">
                <a:latin typeface="Verdana"/>
                <a:cs typeface="Verdana"/>
              </a:rPr>
              <a:t>Accuracy:</a:t>
            </a:r>
            <a:r>
              <a:rPr sz="2600" spc="-215" dirty="0">
                <a:latin typeface="Verdana"/>
                <a:cs typeface="Verdana"/>
              </a:rPr>
              <a:t> </a:t>
            </a:r>
            <a:r>
              <a:rPr sz="2600" spc="-245" dirty="0">
                <a:latin typeface="Verdana"/>
                <a:cs typeface="Verdana"/>
              </a:rPr>
              <a:t>64.81%</a:t>
            </a:r>
            <a:r>
              <a:rPr sz="2600" spc="-215" dirty="0">
                <a:latin typeface="Verdana"/>
                <a:cs typeface="Verdana"/>
              </a:rPr>
              <a:t> </a:t>
            </a:r>
            <a:r>
              <a:rPr sz="2600" spc="-155" dirty="0">
                <a:latin typeface="Verdana"/>
                <a:cs typeface="Verdana"/>
              </a:rPr>
              <a:t>–</a:t>
            </a:r>
            <a:r>
              <a:rPr sz="2600" spc="-210" dirty="0">
                <a:latin typeface="Verdana"/>
                <a:cs typeface="Verdana"/>
              </a:rPr>
              <a:t> </a:t>
            </a:r>
            <a:r>
              <a:rPr sz="2600" spc="-55" dirty="0">
                <a:latin typeface="Verdana"/>
                <a:cs typeface="Verdana"/>
              </a:rPr>
              <a:t>The</a:t>
            </a:r>
            <a:r>
              <a:rPr sz="2600" spc="-215" dirty="0">
                <a:latin typeface="Verdana"/>
                <a:cs typeface="Verdana"/>
              </a:rPr>
              <a:t> </a:t>
            </a:r>
            <a:r>
              <a:rPr sz="2600" spc="-10" dirty="0">
                <a:latin typeface="Verdana"/>
                <a:cs typeface="Verdana"/>
              </a:rPr>
              <a:t>model</a:t>
            </a:r>
            <a:r>
              <a:rPr sz="2600" spc="-210" dirty="0">
                <a:latin typeface="Verdana"/>
                <a:cs typeface="Verdana"/>
              </a:rPr>
              <a:t> </a:t>
            </a:r>
            <a:r>
              <a:rPr sz="2600" dirty="0">
                <a:latin typeface="Verdana"/>
                <a:cs typeface="Verdana"/>
              </a:rPr>
              <a:t>correctly</a:t>
            </a:r>
            <a:r>
              <a:rPr sz="2600" spc="-215" dirty="0">
                <a:latin typeface="Verdana"/>
                <a:cs typeface="Verdana"/>
              </a:rPr>
              <a:t> </a:t>
            </a:r>
            <a:r>
              <a:rPr sz="2600" spc="-10" dirty="0">
                <a:latin typeface="Verdana"/>
                <a:cs typeface="Verdana"/>
              </a:rPr>
              <a:t>classifies </a:t>
            </a:r>
            <a:r>
              <a:rPr sz="2600" spc="-245" dirty="0">
                <a:latin typeface="Verdana"/>
                <a:cs typeface="Verdana"/>
              </a:rPr>
              <a:t>64.81%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sz="2600" spc="70" dirty="0">
                <a:latin typeface="Verdana"/>
                <a:cs typeface="Verdana"/>
              </a:rPr>
              <a:t>of</a:t>
            </a:r>
            <a:r>
              <a:rPr sz="2600" spc="-250" dirty="0">
                <a:latin typeface="Verdana"/>
                <a:cs typeface="Verdana"/>
              </a:rPr>
              <a:t> </a:t>
            </a:r>
            <a:r>
              <a:rPr sz="2600" spc="-10" dirty="0">
                <a:latin typeface="Verdana"/>
                <a:cs typeface="Verdana"/>
              </a:rPr>
              <a:t>the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sz="2600" spc="-10" dirty="0">
                <a:latin typeface="Verdana"/>
                <a:cs typeface="Verdana"/>
              </a:rPr>
              <a:t>test</a:t>
            </a:r>
            <a:r>
              <a:rPr sz="2600" spc="-250" dirty="0">
                <a:latin typeface="Verdana"/>
                <a:cs typeface="Verdana"/>
              </a:rPr>
              <a:t> </a:t>
            </a:r>
            <a:r>
              <a:rPr sz="2600" spc="-10" dirty="0">
                <a:latin typeface="Verdana"/>
                <a:cs typeface="Verdana"/>
              </a:rPr>
              <a:t>data.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77116" y="7499972"/>
            <a:ext cx="7098665" cy="1892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0"/>
              </a:spcBef>
            </a:pPr>
            <a:r>
              <a:rPr sz="2600" spc="-10" dirty="0">
                <a:latin typeface="Verdana"/>
                <a:cs typeface="Verdana"/>
              </a:rPr>
              <a:t>AUC</a:t>
            </a:r>
            <a:r>
              <a:rPr sz="2600" spc="-250" dirty="0">
                <a:latin typeface="Verdana"/>
                <a:cs typeface="Verdana"/>
              </a:rPr>
              <a:t> </a:t>
            </a:r>
            <a:r>
              <a:rPr sz="2600" spc="-114" dirty="0">
                <a:latin typeface="Verdana"/>
                <a:cs typeface="Verdana"/>
              </a:rPr>
              <a:t>Score:</a:t>
            </a:r>
            <a:r>
              <a:rPr sz="2600" spc="-245" dirty="0">
                <a:latin typeface="Verdana"/>
                <a:cs typeface="Verdana"/>
              </a:rPr>
              <a:t> </a:t>
            </a:r>
            <a:r>
              <a:rPr sz="2600" spc="-145" dirty="0">
                <a:latin typeface="Verdana"/>
                <a:cs typeface="Verdana"/>
              </a:rPr>
              <a:t>0.81</a:t>
            </a:r>
            <a:r>
              <a:rPr sz="2600" spc="-245" dirty="0">
                <a:latin typeface="Verdana"/>
                <a:cs typeface="Verdana"/>
              </a:rPr>
              <a:t> </a:t>
            </a:r>
            <a:r>
              <a:rPr sz="2600" spc="-155" dirty="0">
                <a:latin typeface="Verdana"/>
                <a:cs typeface="Verdana"/>
              </a:rPr>
              <a:t>–</a:t>
            </a:r>
            <a:r>
              <a:rPr sz="2600" spc="-245" dirty="0">
                <a:latin typeface="Verdana"/>
                <a:cs typeface="Verdana"/>
              </a:rPr>
              <a:t> </a:t>
            </a:r>
            <a:r>
              <a:rPr sz="2600" spc="-55" dirty="0">
                <a:latin typeface="Verdana"/>
                <a:cs typeface="Verdana"/>
              </a:rPr>
              <a:t>The</a:t>
            </a:r>
            <a:r>
              <a:rPr sz="2600" spc="-245" dirty="0">
                <a:latin typeface="Verdana"/>
                <a:cs typeface="Verdana"/>
              </a:rPr>
              <a:t> </a:t>
            </a:r>
            <a:r>
              <a:rPr sz="2600" spc="-10" dirty="0">
                <a:latin typeface="Verdana"/>
                <a:cs typeface="Verdana"/>
              </a:rPr>
              <a:t>model</a:t>
            </a:r>
            <a:r>
              <a:rPr sz="2600" spc="-250" dirty="0">
                <a:latin typeface="Verdana"/>
                <a:cs typeface="Verdana"/>
              </a:rPr>
              <a:t> </a:t>
            </a:r>
            <a:r>
              <a:rPr sz="2600" spc="-60" dirty="0">
                <a:latin typeface="Verdana"/>
                <a:cs typeface="Verdana"/>
              </a:rPr>
              <a:t>has</a:t>
            </a:r>
            <a:r>
              <a:rPr sz="2600" spc="-245" dirty="0">
                <a:latin typeface="Verdana"/>
                <a:cs typeface="Verdana"/>
              </a:rPr>
              <a:t> </a:t>
            </a:r>
            <a:r>
              <a:rPr sz="2600" spc="-10" dirty="0">
                <a:latin typeface="Verdana"/>
                <a:cs typeface="Verdana"/>
              </a:rPr>
              <a:t>strong </a:t>
            </a:r>
            <a:r>
              <a:rPr sz="2600" spc="-25" dirty="0">
                <a:latin typeface="Verdana"/>
                <a:cs typeface="Verdana"/>
              </a:rPr>
              <a:t>discriminatory</a:t>
            </a:r>
            <a:r>
              <a:rPr sz="2600" spc="-215" dirty="0">
                <a:latin typeface="Verdana"/>
                <a:cs typeface="Verdana"/>
              </a:rPr>
              <a:t> </a:t>
            </a:r>
            <a:r>
              <a:rPr sz="2600" spc="-105" dirty="0">
                <a:latin typeface="Verdana"/>
                <a:cs typeface="Verdana"/>
              </a:rPr>
              <a:t>power,</a:t>
            </a:r>
            <a:r>
              <a:rPr sz="2600" spc="-215" dirty="0">
                <a:latin typeface="Verdana"/>
                <a:cs typeface="Verdana"/>
              </a:rPr>
              <a:t> </a:t>
            </a:r>
            <a:r>
              <a:rPr sz="2600" spc="-80" dirty="0">
                <a:latin typeface="Verdana"/>
                <a:cs typeface="Verdana"/>
              </a:rPr>
              <a:t>meaning</a:t>
            </a:r>
            <a:r>
              <a:rPr sz="2600" spc="-215" dirty="0">
                <a:latin typeface="Verdana"/>
                <a:cs typeface="Verdana"/>
              </a:rPr>
              <a:t> </a:t>
            </a:r>
            <a:r>
              <a:rPr sz="2600" dirty="0">
                <a:latin typeface="Verdana"/>
                <a:cs typeface="Verdana"/>
              </a:rPr>
              <a:t>it</a:t>
            </a:r>
            <a:r>
              <a:rPr sz="2600" spc="-215" dirty="0">
                <a:latin typeface="Verdana"/>
                <a:cs typeface="Verdana"/>
              </a:rPr>
              <a:t> </a:t>
            </a:r>
            <a:r>
              <a:rPr sz="2600" spc="-10" dirty="0">
                <a:latin typeface="Verdana"/>
                <a:cs typeface="Verdana"/>
              </a:rPr>
              <a:t>effectively </a:t>
            </a:r>
            <a:r>
              <a:rPr sz="2600" spc="-40" dirty="0">
                <a:latin typeface="Verdana"/>
                <a:cs typeface="Verdana"/>
              </a:rPr>
              <a:t>distinguishes</a:t>
            </a:r>
            <a:r>
              <a:rPr sz="2600" spc="-195" dirty="0">
                <a:latin typeface="Verdana"/>
                <a:cs typeface="Verdana"/>
              </a:rPr>
              <a:t> </a:t>
            </a:r>
            <a:r>
              <a:rPr sz="2600" spc="-30" dirty="0">
                <a:latin typeface="Verdana"/>
                <a:cs typeface="Verdana"/>
              </a:rPr>
              <a:t>between</a:t>
            </a:r>
            <a:r>
              <a:rPr sz="2600" spc="-195" dirty="0">
                <a:latin typeface="Verdana"/>
                <a:cs typeface="Verdana"/>
              </a:rPr>
              <a:t> </a:t>
            </a:r>
            <a:r>
              <a:rPr sz="2600" dirty="0">
                <a:latin typeface="Verdana"/>
                <a:cs typeface="Verdana"/>
              </a:rPr>
              <a:t>different</a:t>
            </a:r>
            <a:r>
              <a:rPr sz="2600" spc="-195" dirty="0">
                <a:latin typeface="Verdana"/>
                <a:cs typeface="Verdana"/>
              </a:rPr>
              <a:t> </a:t>
            </a:r>
            <a:r>
              <a:rPr sz="2600" spc="-25" dirty="0">
                <a:latin typeface="Verdana"/>
                <a:cs typeface="Verdana"/>
              </a:rPr>
              <a:t>classes</a:t>
            </a:r>
            <a:r>
              <a:rPr sz="2600" spc="-190" dirty="0">
                <a:latin typeface="Verdana"/>
                <a:cs typeface="Verdana"/>
              </a:rPr>
              <a:t> </a:t>
            </a:r>
            <a:r>
              <a:rPr sz="2600" spc="45" dirty="0">
                <a:latin typeface="Verdana"/>
                <a:cs typeface="Verdana"/>
              </a:rPr>
              <a:t>of </a:t>
            </a:r>
            <a:r>
              <a:rPr sz="2600" spc="5" dirty="0">
                <a:latin typeface="Verdana"/>
                <a:cs typeface="Verdana"/>
              </a:rPr>
              <a:t>"</a:t>
            </a:r>
            <a:r>
              <a:rPr sz="2600" spc="-30" dirty="0">
                <a:latin typeface="Verdana"/>
                <a:cs typeface="Verdana"/>
              </a:rPr>
              <a:t>Swi</a:t>
            </a:r>
            <a:r>
              <a:rPr sz="2600" spc="-40" dirty="0">
                <a:latin typeface="Verdana"/>
                <a:cs typeface="Verdana"/>
              </a:rPr>
              <a:t>t</a:t>
            </a:r>
            <a:r>
              <a:rPr sz="2600" spc="-25" dirty="0">
                <a:latin typeface="Verdana"/>
                <a:cs typeface="Verdana"/>
              </a:rPr>
              <a:t>c</a:t>
            </a:r>
            <a:r>
              <a:rPr sz="2600" spc="-30" dirty="0">
                <a:latin typeface="Verdana"/>
                <a:cs typeface="Verdana"/>
              </a:rPr>
              <a:t>h</a:t>
            </a:r>
            <a:r>
              <a:rPr sz="2600" spc="-385" dirty="0">
                <a:latin typeface="Verdana"/>
                <a:cs typeface="Verdana"/>
              </a:rPr>
              <a:t>_</a:t>
            </a:r>
            <a:r>
              <a:rPr sz="2600" spc="-215" dirty="0">
                <a:latin typeface="Verdana"/>
                <a:cs typeface="Verdana"/>
              </a:rPr>
              <a:t>T</a:t>
            </a:r>
            <a:r>
              <a:rPr sz="2600" spc="-135" dirty="0">
                <a:latin typeface="Verdana"/>
                <a:cs typeface="Verdana"/>
              </a:rPr>
              <a:t>o</a:t>
            </a:r>
            <a:r>
              <a:rPr sz="2600" spc="-300" dirty="0">
                <a:latin typeface="Verdana"/>
                <a:cs typeface="Verdana"/>
              </a:rPr>
              <a:t>_</a:t>
            </a:r>
            <a:r>
              <a:rPr sz="2600" spc="-30" dirty="0">
                <a:latin typeface="Verdana"/>
                <a:cs typeface="Verdana"/>
              </a:rPr>
              <a:t>G</a:t>
            </a:r>
            <a:r>
              <a:rPr sz="2600" spc="-50" dirty="0">
                <a:latin typeface="Verdana"/>
                <a:cs typeface="Verdana"/>
              </a:rPr>
              <a:t>o</a:t>
            </a:r>
            <a:r>
              <a:rPr sz="2600" spc="-55" dirty="0">
                <a:latin typeface="Verdana"/>
                <a:cs typeface="Verdana"/>
              </a:rPr>
              <a:t>v</a:t>
            </a:r>
            <a:r>
              <a:rPr sz="2600" spc="-30" dirty="0">
                <a:latin typeface="Verdana"/>
                <a:cs typeface="Verdana"/>
              </a:rPr>
              <a:t>ernme</a:t>
            </a:r>
            <a:r>
              <a:rPr sz="2600" spc="-40" dirty="0">
                <a:latin typeface="Verdana"/>
                <a:cs typeface="Verdana"/>
              </a:rPr>
              <a:t>n</a:t>
            </a:r>
            <a:r>
              <a:rPr sz="2600" spc="45" dirty="0">
                <a:latin typeface="Verdana"/>
                <a:cs typeface="Verdana"/>
              </a:rPr>
              <a:t>t</a:t>
            </a:r>
            <a:r>
              <a:rPr sz="2600" spc="-470" dirty="0">
                <a:latin typeface="Verdana"/>
                <a:cs typeface="Verdana"/>
              </a:rPr>
              <a:t>.</a:t>
            </a:r>
            <a:r>
              <a:rPr sz="2600" spc="-20" dirty="0">
                <a:latin typeface="Verdana"/>
                <a:cs typeface="Verdana"/>
              </a:rPr>
              <a:t>"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98252" y="780795"/>
            <a:ext cx="58648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Verdana"/>
                <a:cs typeface="Verdana"/>
              </a:rPr>
              <a:t>Model</a:t>
            </a:r>
            <a:r>
              <a:rPr sz="3200" spc="-195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Performance</a:t>
            </a:r>
            <a:r>
              <a:rPr sz="3200" spc="-180" dirty="0">
                <a:latin typeface="Verdana"/>
                <a:cs typeface="Verdana"/>
              </a:rPr>
              <a:t> </a:t>
            </a:r>
            <a:r>
              <a:rPr sz="3200" spc="-105" dirty="0">
                <a:latin typeface="Verdana"/>
                <a:cs typeface="Verdana"/>
              </a:rPr>
              <a:t>Summary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151176" y="6193281"/>
            <a:ext cx="655320" cy="533400"/>
          </a:xfrm>
          <a:custGeom>
            <a:avLst/>
            <a:gdLst/>
            <a:ahLst/>
            <a:cxnLst/>
            <a:rect l="l" t="t" r="r" b="b"/>
            <a:pathLst>
              <a:path w="655320" h="533400">
                <a:moveTo>
                  <a:pt x="655142" y="254495"/>
                </a:moveTo>
                <a:lnTo>
                  <a:pt x="653897" y="252717"/>
                </a:lnTo>
                <a:lnTo>
                  <a:pt x="652132" y="251841"/>
                </a:lnTo>
                <a:lnTo>
                  <a:pt x="638162" y="244995"/>
                </a:lnTo>
                <a:lnTo>
                  <a:pt x="638162" y="256794"/>
                </a:lnTo>
                <a:lnTo>
                  <a:pt x="149428" y="514642"/>
                </a:lnTo>
                <a:lnTo>
                  <a:pt x="197599" y="429133"/>
                </a:lnTo>
                <a:lnTo>
                  <a:pt x="524827" y="256438"/>
                </a:lnTo>
                <a:lnTo>
                  <a:pt x="194030" y="94272"/>
                </a:lnTo>
                <a:lnTo>
                  <a:pt x="151371" y="18059"/>
                </a:lnTo>
                <a:lnTo>
                  <a:pt x="638162" y="256794"/>
                </a:lnTo>
                <a:lnTo>
                  <a:pt x="638162" y="244995"/>
                </a:lnTo>
                <a:lnTo>
                  <a:pt x="175399" y="18059"/>
                </a:lnTo>
                <a:lnTo>
                  <a:pt x="140754" y="1066"/>
                </a:lnTo>
                <a:lnTo>
                  <a:pt x="138633" y="0"/>
                </a:lnTo>
                <a:lnTo>
                  <a:pt x="136156" y="355"/>
                </a:lnTo>
                <a:lnTo>
                  <a:pt x="132981" y="3898"/>
                </a:lnTo>
                <a:lnTo>
                  <a:pt x="132626" y="6375"/>
                </a:lnTo>
                <a:lnTo>
                  <a:pt x="133858" y="8496"/>
                </a:lnTo>
                <a:lnTo>
                  <a:pt x="177228" y="86042"/>
                </a:lnTo>
                <a:lnTo>
                  <a:pt x="2476" y="355"/>
                </a:lnTo>
                <a:lnTo>
                  <a:pt x="151193" y="265645"/>
                </a:lnTo>
                <a:lnTo>
                  <a:pt x="0" y="533400"/>
                </a:lnTo>
                <a:lnTo>
                  <a:pt x="180111" y="438353"/>
                </a:lnTo>
                <a:lnTo>
                  <a:pt x="131203" y="525081"/>
                </a:lnTo>
                <a:lnTo>
                  <a:pt x="130149" y="527215"/>
                </a:lnTo>
                <a:lnTo>
                  <a:pt x="130505" y="529691"/>
                </a:lnTo>
                <a:lnTo>
                  <a:pt x="132092" y="531456"/>
                </a:lnTo>
                <a:lnTo>
                  <a:pt x="133159" y="532523"/>
                </a:lnTo>
                <a:lnTo>
                  <a:pt x="134569" y="533044"/>
                </a:lnTo>
                <a:lnTo>
                  <a:pt x="136867" y="533044"/>
                </a:lnTo>
                <a:lnTo>
                  <a:pt x="137756" y="532879"/>
                </a:lnTo>
                <a:lnTo>
                  <a:pt x="138455" y="532523"/>
                </a:lnTo>
                <a:lnTo>
                  <a:pt x="172313" y="514642"/>
                </a:lnTo>
                <a:lnTo>
                  <a:pt x="652310" y="261213"/>
                </a:lnTo>
                <a:lnTo>
                  <a:pt x="654075" y="260337"/>
                </a:lnTo>
                <a:lnTo>
                  <a:pt x="655142" y="258381"/>
                </a:lnTo>
                <a:lnTo>
                  <a:pt x="655142" y="254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7116" y="6193281"/>
            <a:ext cx="655320" cy="533400"/>
          </a:xfrm>
          <a:custGeom>
            <a:avLst/>
            <a:gdLst/>
            <a:ahLst/>
            <a:cxnLst/>
            <a:rect l="l" t="t" r="r" b="b"/>
            <a:pathLst>
              <a:path w="655319" h="533400">
                <a:moveTo>
                  <a:pt x="655142" y="254495"/>
                </a:moveTo>
                <a:lnTo>
                  <a:pt x="653897" y="252717"/>
                </a:lnTo>
                <a:lnTo>
                  <a:pt x="652132" y="251841"/>
                </a:lnTo>
                <a:lnTo>
                  <a:pt x="638162" y="244995"/>
                </a:lnTo>
                <a:lnTo>
                  <a:pt x="638162" y="256794"/>
                </a:lnTo>
                <a:lnTo>
                  <a:pt x="149415" y="514642"/>
                </a:lnTo>
                <a:lnTo>
                  <a:pt x="197586" y="429133"/>
                </a:lnTo>
                <a:lnTo>
                  <a:pt x="524814" y="256438"/>
                </a:lnTo>
                <a:lnTo>
                  <a:pt x="194017" y="94272"/>
                </a:lnTo>
                <a:lnTo>
                  <a:pt x="151358" y="18059"/>
                </a:lnTo>
                <a:lnTo>
                  <a:pt x="638162" y="256794"/>
                </a:lnTo>
                <a:lnTo>
                  <a:pt x="638162" y="244995"/>
                </a:lnTo>
                <a:lnTo>
                  <a:pt x="175399" y="18059"/>
                </a:lnTo>
                <a:lnTo>
                  <a:pt x="140754" y="1066"/>
                </a:lnTo>
                <a:lnTo>
                  <a:pt x="138633" y="0"/>
                </a:lnTo>
                <a:lnTo>
                  <a:pt x="136156" y="355"/>
                </a:lnTo>
                <a:lnTo>
                  <a:pt x="132969" y="3898"/>
                </a:lnTo>
                <a:lnTo>
                  <a:pt x="132626" y="6375"/>
                </a:lnTo>
                <a:lnTo>
                  <a:pt x="133858" y="8496"/>
                </a:lnTo>
                <a:lnTo>
                  <a:pt x="177228" y="86042"/>
                </a:lnTo>
                <a:lnTo>
                  <a:pt x="2476" y="355"/>
                </a:lnTo>
                <a:lnTo>
                  <a:pt x="151193" y="265645"/>
                </a:lnTo>
                <a:lnTo>
                  <a:pt x="0" y="533400"/>
                </a:lnTo>
                <a:lnTo>
                  <a:pt x="180111" y="438353"/>
                </a:lnTo>
                <a:lnTo>
                  <a:pt x="131203" y="525081"/>
                </a:lnTo>
                <a:lnTo>
                  <a:pt x="130149" y="527215"/>
                </a:lnTo>
                <a:lnTo>
                  <a:pt x="130505" y="529691"/>
                </a:lnTo>
                <a:lnTo>
                  <a:pt x="132092" y="531456"/>
                </a:lnTo>
                <a:lnTo>
                  <a:pt x="133146" y="532523"/>
                </a:lnTo>
                <a:lnTo>
                  <a:pt x="134569" y="533044"/>
                </a:lnTo>
                <a:lnTo>
                  <a:pt x="136867" y="533044"/>
                </a:lnTo>
                <a:lnTo>
                  <a:pt x="137744" y="532879"/>
                </a:lnTo>
                <a:lnTo>
                  <a:pt x="138455" y="532523"/>
                </a:lnTo>
                <a:lnTo>
                  <a:pt x="172313" y="514642"/>
                </a:lnTo>
                <a:lnTo>
                  <a:pt x="652310" y="261213"/>
                </a:lnTo>
                <a:lnTo>
                  <a:pt x="654075" y="260337"/>
                </a:lnTo>
                <a:lnTo>
                  <a:pt x="655142" y="258381"/>
                </a:lnTo>
                <a:lnTo>
                  <a:pt x="655142" y="254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51176" y="7491170"/>
            <a:ext cx="655320" cy="533400"/>
          </a:xfrm>
          <a:custGeom>
            <a:avLst/>
            <a:gdLst/>
            <a:ahLst/>
            <a:cxnLst/>
            <a:rect l="l" t="t" r="r" b="b"/>
            <a:pathLst>
              <a:path w="655320" h="533400">
                <a:moveTo>
                  <a:pt x="655142" y="254495"/>
                </a:moveTo>
                <a:lnTo>
                  <a:pt x="653897" y="252717"/>
                </a:lnTo>
                <a:lnTo>
                  <a:pt x="652132" y="251841"/>
                </a:lnTo>
                <a:lnTo>
                  <a:pt x="638162" y="244995"/>
                </a:lnTo>
                <a:lnTo>
                  <a:pt x="638162" y="256794"/>
                </a:lnTo>
                <a:lnTo>
                  <a:pt x="149428" y="514642"/>
                </a:lnTo>
                <a:lnTo>
                  <a:pt x="197599" y="429133"/>
                </a:lnTo>
                <a:lnTo>
                  <a:pt x="524827" y="256438"/>
                </a:lnTo>
                <a:lnTo>
                  <a:pt x="194030" y="94272"/>
                </a:lnTo>
                <a:lnTo>
                  <a:pt x="151371" y="18059"/>
                </a:lnTo>
                <a:lnTo>
                  <a:pt x="638162" y="256794"/>
                </a:lnTo>
                <a:lnTo>
                  <a:pt x="638162" y="244995"/>
                </a:lnTo>
                <a:lnTo>
                  <a:pt x="175399" y="18059"/>
                </a:lnTo>
                <a:lnTo>
                  <a:pt x="140754" y="1066"/>
                </a:lnTo>
                <a:lnTo>
                  <a:pt x="138633" y="0"/>
                </a:lnTo>
                <a:lnTo>
                  <a:pt x="136156" y="355"/>
                </a:lnTo>
                <a:lnTo>
                  <a:pt x="132981" y="3898"/>
                </a:lnTo>
                <a:lnTo>
                  <a:pt x="132626" y="6375"/>
                </a:lnTo>
                <a:lnTo>
                  <a:pt x="133858" y="8496"/>
                </a:lnTo>
                <a:lnTo>
                  <a:pt x="177228" y="86042"/>
                </a:lnTo>
                <a:lnTo>
                  <a:pt x="2476" y="355"/>
                </a:lnTo>
                <a:lnTo>
                  <a:pt x="151193" y="265645"/>
                </a:lnTo>
                <a:lnTo>
                  <a:pt x="0" y="533400"/>
                </a:lnTo>
                <a:lnTo>
                  <a:pt x="180111" y="438353"/>
                </a:lnTo>
                <a:lnTo>
                  <a:pt x="131203" y="525081"/>
                </a:lnTo>
                <a:lnTo>
                  <a:pt x="130149" y="527202"/>
                </a:lnTo>
                <a:lnTo>
                  <a:pt x="130505" y="529691"/>
                </a:lnTo>
                <a:lnTo>
                  <a:pt x="132092" y="531456"/>
                </a:lnTo>
                <a:lnTo>
                  <a:pt x="133159" y="532511"/>
                </a:lnTo>
                <a:lnTo>
                  <a:pt x="134569" y="533044"/>
                </a:lnTo>
                <a:lnTo>
                  <a:pt x="136867" y="533044"/>
                </a:lnTo>
                <a:lnTo>
                  <a:pt x="137756" y="532866"/>
                </a:lnTo>
                <a:lnTo>
                  <a:pt x="138455" y="532511"/>
                </a:lnTo>
                <a:lnTo>
                  <a:pt x="172313" y="514642"/>
                </a:lnTo>
                <a:lnTo>
                  <a:pt x="652310" y="261213"/>
                </a:lnTo>
                <a:lnTo>
                  <a:pt x="654075" y="260337"/>
                </a:lnTo>
                <a:lnTo>
                  <a:pt x="655142" y="258381"/>
                </a:lnTo>
                <a:lnTo>
                  <a:pt x="655142" y="254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792854" cy="1304925"/>
          </a:xfrm>
          <a:custGeom>
            <a:avLst/>
            <a:gdLst/>
            <a:ahLst/>
            <a:cxnLst/>
            <a:rect l="l" t="t" r="r" b="b"/>
            <a:pathLst>
              <a:path w="3792854" h="1304925">
                <a:moveTo>
                  <a:pt x="3494257" y="1304852"/>
                </a:moveTo>
                <a:lnTo>
                  <a:pt x="0" y="1304852"/>
                </a:lnTo>
                <a:lnTo>
                  <a:pt x="0" y="0"/>
                </a:lnTo>
                <a:lnTo>
                  <a:pt x="3792511" y="0"/>
                </a:lnTo>
                <a:lnTo>
                  <a:pt x="3792511" y="1013896"/>
                </a:lnTo>
                <a:lnTo>
                  <a:pt x="3786927" y="1058589"/>
                </a:lnTo>
                <a:lnTo>
                  <a:pt x="3774917" y="1101989"/>
                </a:lnTo>
                <a:lnTo>
                  <a:pt x="3756669" y="1143156"/>
                </a:lnTo>
                <a:lnTo>
                  <a:pt x="3732577" y="1181201"/>
                </a:lnTo>
                <a:lnTo>
                  <a:pt x="3703164" y="1215299"/>
                </a:lnTo>
                <a:lnTo>
                  <a:pt x="3669066" y="1244712"/>
                </a:lnTo>
                <a:lnTo>
                  <a:pt x="3631021" y="1268803"/>
                </a:lnTo>
                <a:lnTo>
                  <a:pt x="3589853" y="1287052"/>
                </a:lnTo>
                <a:lnTo>
                  <a:pt x="3546453" y="1299062"/>
                </a:lnTo>
                <a:lnTo>
                  <a:pt x="3501762" y="1304575"/>
                </a:lnTo>
                <a:lnTo>
                  <a:pt x="3494257" y="1304852"/>
                </a:lnTo>
                <a:close/>
              </a:path>
            </a:pathLst>
          </a:custGeom>
          <a:solidFill>
            <a:srgbClr val="65C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2047" y="271810"/>
            <a:ext cx="1290193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spc="-45" dirty="0">
                <a:latin typeface="Verdana"/>
                <a:cs typeface="Verdana"/>
              </a:rPr>
              <a:t>To</a:t>
            </a:r>
            <a:r>
              <a:rPr sz="3000" spc="-290" dirty="0">
                <a:latin typeface="Verdana"/>
                <a:cs typeface="Verdana"/>
              </a:rPr>
              <a:t> </a:t>
            </a:r>
            <a:r>
              <a:rPr sz="3000" spc="-90" dirty="0">
                <a:latin typeface="Verdana"/>
                <a:cs typeface="Verdana"/>
              </a:rPr>
              <a:t>assess</a:t>
            </a:r>
            <a:r>
              <a:rPr sz="3000" spc="-290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the</a:t>
            </a:r>
            <a:r>
              <a:rPr sz="3000" spc="-290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impact</a:t>
            </a:r>
            <a:r>
              <a:rPr sz="3000" spc="-290" dirty="0">
                <a:latin typeface="Verdana"/>
                <a:cs typeface="Verdana"/>
              </a:rPr>
              <a:t> </a:t>
            </a:r>
            <a:r>
              <a:rPr sz="3000" spc="55" dirty="0">
                <a:latin typeface="Verdana"/>
                <a:cs typeface="Verdana"/>
              </a:rPr>
              <a:t>of</a:t>
            </a:r>
            <a:r>
              <a:rPr sz="3000" spc="-290" dirty="0">
                <a:latin typeface="Verdana"/>
                <a:cs typeface="Verdana"/>
              </a:rPr>
              <a:t> </a:t>
            </a:r>
            <a:r>
              <a:rPr sz="3000" spc="-70" dirty="0">
                <a:latin typeface="Verdana"/>
                <a:cs typeface="Verdana"/>
              </a:rPr>
              <a:t>various</a:t>
            </a:r>
            <a:r>
              <a:rPr sz="3000" spc="-29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factors</a:t>
            </a:r>
            <a:r>
              <a:rPr sz="3000" spc="-290" dirty="0">
                <a:latin typeface="Verdana"/>
                <a:cs typeface="Verdana"/>
              </a:rPr>
              <a:t> </a:t>
            </a:r>
            <a:r>
              <a:rPr sz="3000" spc="-35" dirty="0">
                <a:latin typeface="Verdana"/>
                <a:cs typeface="Verdana"/>
              </a:rPr>
              <a:t>last</a:t>
            </a:r>
            <a:r>
              <a:rPr sz="3000" spc="-290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claim</a:t>
            </a:r>
            <a:r>
              <a:rPr sz="3000" spc="-290" dirty="0">
                <a:latin typeface="Verdana"/>
                <a:cs typeface="Verdana"/>
              </a:rPr>
              <a:t> </a:t>
            </a:r>
            <a:r>
              <a:rPr sz="3000" spc="-95" dirty="0">
                <a:latin typeface="Verdana"/>
                <a:cs typeface="Verdana"/>
              </a:rPr>
              <a:t>status,</a:t>
            </a:r>
            <a:r>
              <a:rPr sz="3000" spc="-290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overall </a:t>
            </a:r>
            <a:r>
              <a:rPr sz="3000" spc="-50" dirty="0">
                <a:latin typeface="Verdana"/>
                <a:cs typeface="Verdana"/>
              </a:rPr>
              <a:t>satisfaction,</a:t>
            </a:r>
            <a:r>
              <a:rPr sz="3000" spc="-26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policy</a:t>
            </a:r>
            <a:r>
              <a:rPr sz="3000" spc="-260" dirty="0">
                <a:latin typeface="Verdana"/>
                <a:cs typeface="Verdana"/>
              </a:rPr>
              <a:t> </a:t>
            </a:r>
            <a:r>
              <a:rPr sz="3000" spc="-114" dirty="0">
                <a:latin typeface="Verdana"/>
                <a:cs typeface="Verdana"/>
              </a:rPr>
              <a:t>premium,</a:t>
            </a:r>
            <a:r>
              <a:rPr sz="3000" spc="-260" dirty="0">
                <a:latin typeface="Verdana"/>
                <a:cs typeface="Verdana"/>
              </a:rPr>
              <a:t> </a:t>
            </a:r>
            <a:r>
              <a:rPr sz="3000" spc="-105" dirty="0">
                <a:latin typeface="Verdana"/>
                <a:cs typeface="Verdana"/>
              </a:rPr>
              <a:t>area</a:t>
            </a:r>
            <a:r>
              <a:rPr sz="3000" spc="-254" dirty="0">
                <a:latin typeface="Verdana"/>
                <a:cs typeface="Verdana"/>
              </a:rPr>
              <a:t> </a:t>
            </a:r>
            <a:r>
              <a:rPr sz="3000" spc="-85" dirty="0">
                <a:latin typeface="Verdana"/>
                <a:cs typeface="Verdana"/>
              </a:rPr>
              <a:t>type,</a:t>
            </a:r>
            <a:r>
              <a:rPr sz="3000" spc="-260" dirty="0">
                <a:latin typeface="Verdana"/>
                <a:cs typeface="Verdana"/>
              </a:rPr>
              <a:t> </a:t>
            </a:r>
            <a:r>
              <a:rPr sz="3000" spc="-65" dirty="0">
                <a:latin typeface="Verdana"/>
                <a:cs typeface="Verdana"/>
              </a:rPr>
              <a:t>employment</a:t>
            </a:r>
            <a:r>
              <a:rPr sz="3000" spc="-260" dirty="0">
                <a:latin typeface="Verdana"/>
                <a:cs typeface="Verdana"/>
              </a:rPr>
              <a:t> </a:t>
            </a:r>
            <a:r>
              <a:rPr sz="3000" spc="-95" dirty="0">
                <a:latin typeface="Verdana"/>
                <a:cs typeface="Verdana"/>
              </a:rPr>
              <a:t>status,</a:t>
            </a:r>
            <a:r>
              <a:rPr sz="3000" spc="-254" dirty="0">
                <a:latin typeface="Verdana"/>
                <a:cs typeface="Verdana"/>
              </a:rPr>
              <a:t> </a:t>
            </a:r>
            <a:r>
              <a:rPr sz="3000" spc="-25" dirty="0">
                <a:latin typeface="Verdana"/>
                <a:cs typeface="Verdana"/>
              </a:rPr>
              <a:t>and dependents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25" dirty="0">
                <a:latin typeface="Verdana"/>
                <a:cs typeface="Verdana"/>
              </a:rPr>
              <a:t>on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the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35" dirty="0">
                <a:latin typeface="Verdana"/>
                <a:cs typeface="Verdana"/>
              </a:rPr>
              <a:t>likelihood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55" dirty="0">
                <a:latin typeface="Verdana"/>
                <a:cs typeface="Verdana"/>
              </a:rPr>
              <a:t>of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55" dirty="0">
                <a:latin typeface="Verdana"/>
                <a:cs typeface="Verdana"/>
              </a:rPr>
              <a:t>switching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25" dirty="0">
                <a:latin typeface="Verdana"/>
                <a:cs typeface="Verdana"/>
              </a:rPr>
              <a:t>from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spc="-55" dirty="0">
                <a:latin typeface="Verdana"/>
                <a:cs typeface="Verdana"/>
              </a:rPr>
              <a:t>private</a:t>
            </a:r>
            <a:r>
              <a:rPr sz="3000" spc="-27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to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spc="-30" dirty="0">
                <a:latin typeface="Verdana"/>
                <a:cs typeface="Verdana"/>
              </a:rPr>
              <a:t>government </a:t>
            </a:r>
            <a:r>
              <a:rPr sz="3000" spc="-40" dirty="0">
                <a:latin typeface="Verdana"/>
                <a:cs typeface="Verdana"/>
              </a:rPr>
              <a:t>health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insurance.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4480" y="560482"/>
            <a:ext cx="26466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14" dirty="0">
                <a:latin typeface="Times New Roman"/>
                <a:cs typeface="Times New Roman"/>
              </a:rPr>
              <a:t>OBJECTIVE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50" dirty="0">
                <a:latin typeface="Times New Roman"/>
                <a:cs typeface="Times New Roman"/>
              </a:rPr>
              <a:t>6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2832" y="5211890"/>
            <a:ext cx="9414922" cy="466194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11465" y="131684"/>
            <a:ext cx="17503140" cy="9887585"/>
            <a:chOff x="411465" y="131684"/>
            <a:chExt cx="17503140" cy="9887585"/>
          </a:xfrm>
        </p:grpSpPr>
        <p:sp>
          <p:nvSpPr>
            <p:cNvPr id="7" name="object 7"/>
            <p:cNvSpPr/>
            <p:nvPr/>
          </p:nvSpPr>
          <p:spPr>
            <a:xfrm>
              <a:off x="430581" y="9999978"/>
              <a:ext cx="17426940" cy="0"/>
            </a:xfrm>
            <a:custGeom>
              <a:avLst/>
              <a:gdLst/>
              <a:ahLst/>
              <a:cxnLst/>
              <a:rect l="l" t="t" r="r" b="b"/>
              <a:pathLst>
                <a:path w="17426940">
                  <a:moveTo>
                    <a:pt x="0" y="0"/>
                  </a:moveTo>
                  <a:lnTo>
                    <a:pt x="1742683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0581" y="150734"/>
              <a:ext cx="17426940" cy="0"/>
            </a:xfrm>
            <a:custGeom>
              <a:avLst/>
              <a:gdLst/>
              <a:ahLst/>
              <a:cxnLst/>
              <a:rect l="l" t="t" r="r" b="b"/>
              <a:pathLst>
                <a:path w="17426940">
                  <a:moveTo>
                    <a:pt x="0" y="0"/>
                  </a:moveTo>
                  <a:lnTo>
                    <a:pt x="1742683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0514" y="150801"/>
              <a:ext cx="0" cy="9849485"/>
            </a:xfrm>
            <a:custGeom>
              <a:avLst/>
              <a:gdLst/>
              <a:ahLst/>
              <a:cxnLst/>
              <a:rect l="l" t="t" r="r" b="b"/>
              <a:pathLst>
                <a:path h="9849485">
                  <a:moveTo>
                    <a:pt x="0" y="0"/>
                  </a:moveTo>
                  <a:lnTo>
                    <a:pt x="0" y="984927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876411" y="150828"/>
              <a:ext cx="19050" cy="9849485"/>
            </a:xfrm>
            <a:custGeom>
              <a:avLst/>
              <a:gdLst/>
              <a:ahLst/>
              <a:cxnLst/>
              <a:rect l="l" t="t" r="r" b="b"/>
              <a:pathLst>
                <a:path w="19050" h="9849485">
                  <a:moveTo>
                    <a:pt x="0" y="0"/>
                  </a:moveTo>
                  <a:lnTo>
                    <a:pt x="19050" y="9849244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599" y="3472799"/>
              <a:ext cx="142875" cy="1428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599" y="4034774"/>
              <a:ext cx="142875" cy="14287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16000" y="2636491"/>
            <a:ext cx="12965430" cy="298958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3200" spc="-105" dirty="0">
                <a:latin typeface="Arial Black"/>
                <a:cs typeface="Arial Black"/>
              </a:rPr>
              <a:t>Hypothesis:</a:t>
            </a:r>
            <a:endParaRPr sz="3200">
              <a:latin typeface="Arial Black"/>
              <a:cs typeface="Arial Black"/>
            </a:endParaRPr>
          </a:p>
          <a:p>
            <a:pPr marL="802640" marR="5080">
              <a:lnSpc>
                <a:spcPct val="115199"/>
              </a:lnSpc>
            </a:pPr>
            <a:r>
              <a:rPr sz="3200" spc="-360" dirty="0">
                <a:latin typeface="Verdana"/>
                <a:cs typeface="Verdana"/>
              </a:rPr>
              <a:t>H₀:</a:t>
            </a:r>
            <a:r>
              <a:rPr sz="3200" spc="-300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No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relationship</a:t>
            </a:r>
            <a:r>
              <a:rPr sz="3200" spc="-300" dirty="0">
                <a:latin typeface="Verdana"/>
                <a:cs typeface="Verdana"/>
              </a:rPr>
              <a:t> </a:t>
            </a:r>
            <a:r>
              <a:rPr sz="3200" spc="-60" dirty="0">
                <a:latin typeface="Verdana"/>
                <a:cs typeface="Verdana"/>
              </a:rPr>
              <a:t>between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predictors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70" dirty="0">
                <a:latin typeface="Verdana"/>
                <a:cs typeface="Verdana"/>
              </a:rPr>
              <a:t>and</a:t>
            </a:r>
            <a:r>
              <a:rPr sz="3200" spc="-300" dirty="0">
                <a:latin typeface="Verdana"/>
                <a:cs typeface="Verdana"/>
              </a:rPr>
              <a:t> </a:t>
            </a:r>
            <a:r>
              <a:rPr sz="3200" spc="-70" dirty="0">
                <a:latin typeface="Verdana"/>
                <a:cs typeface="Verdana"/>
              </a:rPr>
              <a:t>switching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decision </a:t>
            </a:r>
            <a:r>
              <a:rPr sz="3200" spc="-459" dirty="0">
                <a:latin typeface="Verdana"/>
                <a:cs typeface="Verdana"/>
              </a:rPr>
              <a:t>H₁:</a:t>
            </a:r>
            <a:r>
              <a:rPr sz="3200" spc="-305" dirty="0">
                <a:latin typeface="Verdana"/>
                <a:cs typeface="Verdana"/>
              </a:rPr>
              <a:t> </a:t>
            </a:r>
            <a:r>
              <a:rPr sz="3200" spc="-25" dirty="0">
                <a:latin typeface="Verdana"/>
                <a:cs typeface="Verdana"/>
              </a:rPr>
              <a:t>At</a:t>
            </a:r>
            <a:r>
              <a:rPr sz="3200" spc="-305" dirty="0">
                <a:latin typeface="Verdana"/>
                <a:cs typeface="Verdana"/>
              </a:rPr>
              <a:t> </a:t>
            </a:r>
            <a:r>
              <a:rPr sz="3200" spc="-55" dirty="0">
                <a:latin typeface="Verdana"/>
                <a:cs typeface="Verdana"/>
              </a:rPr>
              <a:t>least</a:t>
            </a:r>
            <a:r>
              <a:rPr sz="3200" spc="-305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one</a:t>
            </a:r>
            <a:r>
              <a:rPr sz="3200" spc="-300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factor</a:t>
            </a:r>
            <a:r>
              <a:rPr sz="3200" spc="-305" dirty="0">
                <a:latin typeface="Verdana"/>
                <a:cs typeface="Verdana"/>
              </a:rPr>
              <a:t> </a:t>
            </a:r>
            <a:r>
              <a:rPr sz="3200" spc="-50" dirty="0">
                <a:latin typeface="Verdana"/>
                <a:cs typeface="Verdana"/>
              </a:rPr>
              <a:t>significantly</a:t>
            </a:r>
            <a:r>
              <a:rPr sz="3200" spc="-305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affects</a:t>
            </a:r>
            <a:r>
              <a:rPr sz="3200" spc="-305" dirty="0">
                <a:latin typeface="Verdana"/>
                <a:cs typeface="Verdana"/>
              </a:rPr>
              <a:t> </a:t>
            </a:r>
            <a:r>
              <a:rPr sz="3200" spc="-70" dirty="0">
                <a:latin typeface="Verdana"/>
                <a:cs typeface="Verdana"/>
              </a:rPr>
              <a:t>switching</a:t>
            </a:r>
            <a:r>
              <a:rPr sz="3200" spc="-300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behavior</a:t>
            </a: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330"/>
              </a:spcBef>
            </a:pPr>
            <a:endParaRPr sz="3200">
              <a:latin typeface="Verdana"/>
              <a:cs typeface="Verdana"/>
            </a:endParaRPr>
          </a:p>
          <a:p>
            <a:pPr marL="33020">
              <a:lnSpc>
                <a:spcPct val="100000"/>
              </a:lnSpc>
            </a:pPr>
            <a:r>
              <a:rPr sz="3200" spc="-325" dirty="0">
                <a:latin typeface="Arial Black"/>
                <a:cs typeface="Arial Black"/>
              </a:rPr>
              <a:t>VARIABLE</a:t>
            </a:r>
            <a:r>
              <a:rPr sz="3200" spc="-285" dirty="0">
                <a:latin typeface="Arial Black"/>
                <a:cs typeface="Arial Black"/>
              </a:rPr>
              <a:t> </a:t>
            </a:r>
            <a:r>
              <a:rPr sz="3200" spc="-280" dirty="0">
                <a:latin typeface="Arial Black"/>
                <a:cs typeface="Arial Black"/>
              </a:rPr>
              <a:t>IDENTIFICATION</a:t>
            </a:r>
            <a:endParaRPr sz="3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8BE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752215" cy="1438275"/>
          </a:xfrm>
          <a:custGeom>
            <a:avLst/>
            <a:gdLst/>
            <a:ahLst/>
            <a:cxnLst/>
            <a:rect l="l" t="t" r="r" b="b"/>
            <a:pathLst>
              <a:path w="3752215" h="1438275">
                <a:moveTo>
                  <a:pt x="3453903" y="1437855"/>
                </a:moveTo>
                <a:lnTo>
                  <a:pt x="0" y="1437855"/>
                </a:lnTo>
                <a:lnTo>
                  <a:pt x="0" y="0"/>
                </a:lnTo>
                <a:lnTo>
                  <a:pt x="3752158" y="0"/>
                </a:lnTo>
                <a:lnTo>
                  <a:pt x="3752158" y="1146900"/>
                </a:lnTo>
                <a:lnTo>
                  <a:pt x="3746574" y="1191593"/>
                </a:lnTo>
                <a:lnTo>
                  <a:pt x="3734564" y="1234993"/>
                </a:lnTo>
                <a:lnTo>
                  <a:pt x="3716315" y="1276160"/>
                </a:lnTo>
                <a:lnTo>
                  <a:pt x="3692224" y="1314205"/>
                </a:lnTo>
                <a:lnTo>
                  <a:pt x="3662810" y="1348303"/>
                </a:lnTo>
                <a:lnTo>
                  <a:pt x="3628713" y="1377716"/>
                </a:lnTo>
                <a:lnTo>
                  <a:pt x="3590668" y="1401807"/>
                </a:lnTo>
                <a:lnTo>
                  <a:pt x="3549500" y="1420056"/>
                </a:lnTo>
                <a:lnTo>
                  <a:pt x="3506100" y="1432066"/>
                </a:lnTo>
                <a:lnTo>
                  <a:pt x="3461408" y="1437579"/>
                </a:lnTo>
                <a:lnTo>
                  <a:pt x="3453903" y="14378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47367" y="5982334"/>
            <a:ext cx="3021330" cy="17145"/>
          </a:xfrm>
          <a:custGeom>
            <a:avLst/>
            <a:gdLst/>
            <a:ahLst/>
            <a:cxnLst/>
            <a:rect l="l" t="t" r="r" b="b"/>
            <a:pathLst>
              <a:path w="3021329" h="17145">
                <a:moveTo>
                  <a:pt x="0" y="16668"/>
                </a:moveTo>
                <a:lnTo>
                  <a:pt x="3020730" y="16668"/>
                </a:lnTo>
                <a:lnTo>
                  <a:pt x="3020730" y="0"/>
                </a:lnTo>
                <a:lnTo>
                  <a:pt x="0" y="0"/>
                </a:lnTo>
                <a:lnTo>
                  <a:pt x="0" y="16668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47361" y="526896"/>
            <a:ext cx="9067165" cy="5472430"/>
          </a:xfrm>
          <a:custGeom>
            <a:avLst/>
            <a:gdLst/>
            <a:ahLst/>
            <a:cxnLst/>
            <a:rect l="l" t="t" r="r" b="b"/>
            <a:pathLst>
              <a:path w="9067165" h="5472430">
                <a:moveTo>
                  <a:pt x="9066962" y="0"/>
                </a:moveTo>
                <a:lnTo>
                  <a:pt x="6046228" y="0"/>
                </a:lnTo>
                <a:lnTo>
                  <a:pt x="6041466" y="0"/>
                </a:lnTo>
                <a:lnTo>
                  <a:pt x="6041466" y="16662"/>
                </a:lnTo>
                <a:lnTo>
                  <a:pt x="6041466" y="5455437"/>
                </a:lnTo>
                <a:lnTo>
                  <a:pt x="3025495" y="5455437"/>
                </a:lnTo>
                <a:lnTo>
                  <a:pt x="3025495" y="16662"/>
                </a:lnTo>
                <a:lnTo>
                  <a:pt x="6041466" y="16662"/>
                </a:lnTo>
                <a:lnTo>
                  <a:pt x="6041466" y="0"/>
                </a:lnTo>
                <a:lnTo>
                  <a:pt x="3025495" y="0"/>
                </a:lnTo>
                <a:lnTo>
                  <a:pt x="3020733" y="0"/>
                </a:lnTo>
                <a:lnTo>
                  <a:pt x="0" y="0"/>
                </a:lnTo>
                <a:lnTo>
                  <a:pt x="0" y="16662"/>
                </a:lnTo>
                <a:lnTo>
                  <a:pt x="3020733" y="16662"/>
                </a:lnTo>
                <a:lnTo>
                  <a:pt x="3020733" y="5472112"/>
                </a:lnTo>
                <a:lnTo>
                  <a:pt x="3025495" y="5472112"/>
                </a:lnTo>
                <a:lnTo>
                  <a:pt x="6041466" y="5472112"/>
                </a:lnTo>
                <a:lnTo>
                  <a:pt x="6046228" y="5472112"/>
                </a:lnTo>
                <a:lnTo>
                  <a:pt x="9066962" y="5472112"/>
                </a:lnTo>
                <a:lnTo>
                  <a:pt x="9066962" y="5455437"/>
                </a:lnTo>
                <a:lnTo>
                  <a:pt x="6046228" y="5455437"/>
                </a:lnTo>
                <a:lnTo>
                  <a:pt x="6046228" y="16662"/>
                </a:lnTo>
                <a:lnTo>
                  <a:pt x="9066962" y="16662"/>
                </a:lnTo>
                <a:lnTo>
                  <a:pt x="9066962" y="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99197" y="755292"/>
            <a:ext cx="2322195" cy="50120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5"/>
              </a:spcBef>
            </a:pPr>
            <a:r>
              <a:rPr sz="2300" spc="-35" dirty="0">
                <a:latin typeface="Arial Black"/>
                <a:cs typeface="Arial Black"/>
              </a:rPr>
              <a:t>Feature</a:t>
            </a:r>
            <a:endParaRPr sz="2300">
              <a:latin typeface="Arial Black"/>
              <a:cs typeface="Arial Black"/>
            </a:endParaRPr>
          </a:p>
          <a:p>
            <a:pPr indent="-635" algn="ctr">
              <a:lnSpc>
                <a:spcPts val="6080"/>
              </a:lnSpc>
              <a:spcBef>
                <a:spcPts val="550"/>
              </a:spcBef>
            </a:pPr>
            <a:r>
              <a:rPr sz="1900" spc="-165" dirty="0">
                <a:latin typeface="Arial Black"/>
                <a:cs typeface="Arial Black"/>
              </a:rPr>
              <a:t>Last </a:t>
            </a:r>
            <a:r>
              <a:rPr sz="1900" spc="-130" dirty="0">
                <a:latin typeface="Arial Black"/>
                <a:cs typeface="Arial Black"/>
              </a:rPr>
              <a:t>Claim</a:t>
            </a:r>
            <a:r>
              <a:rPr sz="1900" spc="-165" dirty="0">
                <a:latin typeface="Arial Black"/>
                <a:cs typeface="Arial Black"/>
              </a:rPr>
              <a:t> </a:t>
            </a:r>
            <a:r>
              <a:rPr sz="1900" spc="-10" dirty="0">
                <a:latin typeface="Arial Black"/>
                <a:cs typeface="Arial Black"/>
              </a:rPr>
              <a:t>Status </a:t>
            </a:r>
            <a:r>
              <a:rPr sz="1900" spc="-110" dirty="0">
                <a:latin typeface="Arial Black"/>
                <a:cs typeface="Arial Black"/>
              </a:rPr>
              <a:t>Overall</a:t>
            </a:r>
            <a:r>
              <a:rPr sz="1900" spc="-145" dirty="0">
                <a:latin typeface="Arial Black"/>
                <a:cs typeface="Arial Black"/>
              </a:rPr>
              <a:t> </a:t>
            </a:r>
            <a:r>
              <a:rPr sz="1900" spc="-125" dirty="0">
                <a:latin typeface="Arial Black"/>
                <a:cs typeface="Arial Black"/>
              </a:rPr>
              <a:t>Satisfaction Policy</a:t>
            </a:r>
            <a:r>
              <a:rPr sz="1900" spc="-145" dirty="0">
                <a:latin typeface="Arial Black"/>
                <a:cs typeface="Arial Black"/>
              </a:rPr>
              <a:t> </a:t>
            </a:r>
            <a:r>
              <a:rPr sz="1900" spc="-10" dirty="0">
                <a:latin typeface="Arial Black"/>
                <a:cs typeface="Arial Black"/>
              </a:rPr>
              <a:t>Premium </a:t>
            </a:r>
            <a:r>
              <a:rPr sz="1900" spc="-155" dirty="0">
                <a:latin typeface="Arial Black"/>
                <a:cs typeface="Arial Black"/>
              </a:rPr>
              <a:t>Area </a:t>
            </a:r>
            <a:r>
              <a:rPr sz="1900" spc="-20" dirty="0">
                <a:latin typeface="Arial Black"/>
                <a:cs typeface="Arial Black"/>
              </a:rPr>
              <a:t>Type </a:t>
            </a:r>
            <a:r>
              <a:rPr sz="1900" spc="-10" dirty="0">
                <a:latin typeface="Arial Black"/>
                <a:cs typeface="Arial Black"/>
              </a:rPr>
              <a:t>Dependents </a:t>
            </a:r>
            <a:r>
              <a:rPr sz="1900" spc="-114" dirty="0">
                <a:latin typeface="Arial Black"/>
                <a:cs typeface="Arial Black"/>
              </a:rPr>
              <a:t>Employment</a:t>
            </a:r>
            <a:r>
              <a:rPr sz="1900" spc="-100" dirty="0">
                <a:latin typeface="Arial Black"/>
                <a:cs typeface="Arial Black"/>
              </a:rPr>
              <a:t> </a:t>
            </a:r>
            <a:r>
              <a:rPr sz="1900" spc="-135" dirty="0">
                <a:latin typeface="Arial Black"/>
                <a:cs typeface="Arial Black"/>
              </a:rPr>
              <a:t>Status</a:t>
            </a:r>
            <a:endParaRPr sz="19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64800" y="749782"/>
            <a:ext cx="1031875" cy="501777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2200" dirty="0">
                <a:latin typeface="Arial Black"/>
                <a:cs typeface="Arial Black"/>
              </a:rPr>
              <a:t>p-</a:t>
            </a:r>
            <a:r>
              <a:rPr sz="2200" spc="-140" dirty="0">
                <a:latin typeface="Arial Black"/>
                <a:cs typeface="Arial Black"/>
              </a:rPr>
              <a:t>value</a:t>
            </a:r>
            <a:endParaRPr sz="2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22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</a:pPr>
            <a:r>
              <a:rPr sz="1900" spc="-10" dirty="0">
                <a:latin typeface="Arial Black"/>
                <a:cs typeface="Arial Black"/>
              </a:rPr>
              <a:t>0.0005</a:t>
            </a:r>
            <a:endParaRPr sz="19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115"/>
              </a:spcBef>
            </a:pPr>
            <a:endParaRPr sz="19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900" spc="-10" dirty="0">
                <a:latin typeface="Arial Black"/>
                <a:cs typeface="Arial Black"/>
              </a:rPr>
              <a:t>0.0001</a:t>
            </a:r>
            <a:endParaRPr sz="19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115"/>
              </a:spcBef>
            </a:pPr>
            <a:endParaRPr sz="19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</a:pPr>
            <a:r>
              <a:rPr sz="1900" spc="-10" dirty="0">
                <a:latin typeface="Arial Black"/>
                <a:cs typeface="Arial Black"/>
              </a:rPr>
              <a:t>0.027</a:t>
            </a:r>
            <a:endParaRPr sz="19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115"/>
              </a:spcBef>
            </a:pPr>
            <a:endParaRPr sz="19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</a:pPr>
            <a:r>
              <a:rPr sz="1900" spc="-10" dirty="0">
                <a:latin typeface="Arial Black"/>
                <a:cs typeface="Arial Black"/>
              </a:rPr>
              <a:t>0.134</a:t>
            </a:r>
            <a:endParaRPr sz="19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115"/>
              </a:spcBef>
            </a:pPr>
            <a:endParaRPr sz="19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</a:pPr>
            <a:r>
              <a:rPr sz="1900" spc="-10" dirty="0">
                <a:latin typeface="Arial Black"/>
                <a:cs typeface="Arial Black"/>
              </a:rPr>
              <a:t>0.008</a:t>
            </a:r>
            <a:endParaRPr sz="19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115"/>
              </a:spcBef>
            </a:pPr>
            <a:endParaRPr sz="19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</a:pPr>
            <a:r>
              <a:rPr sz="1900" spc="-10" dirty="0">
                <a:latin typeface="Arial Black"/>
                <a:cs typeface="Arial Black"/>
              </a:rPr>
              <a:t>0.095</a:t>
            </a:r>
            <a:endParaRPr sz="19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61211" y="749782"/>
            <a:ext cx="2080895" cy="501777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07645">
              <a:lnSpc>
                <a:spcPct val="100000"/>
              </a:lnSpc>
              <a:spcBef>
                <a:spcPts val="150"/>
              </a:spcBef>
            </a:pPr>
            <a:r>
              <a:rPr sz="2200" spc="-80" dirty="0">
                <a:latin typeface="Arial Black"/>
                <a:cs typeface="Arial Black"/>
              </a:rPr>
              <a:t>Significance</a:t>
            </a:r>
            <a:endParaRPr sz="2200">
              <a:latin typeface="Arial Black"/>
              <a:cs typeface="Arial Black"/>
            </a:endParaRPr>
          </a:p>
          <a:p>
            <a:pPr indent="408940">
              <a:lnSpc>
                <a:spcPct val="266400"/>
              </a:lnSpc>
              <a:spcBef>
                <a:spcPts val="90"/>
              </a:spcBef>
            </a:pPr>
            <a:r>
              <a:rPr sz="1900" spc="-35" dirty="0">
                <a:latin typeface="Arial Black"/>
                <a:cs typeface="Arial Black"/>
              </a:rPr>
              <a:t>Significant </a:t>
            </a:r>
            <a:r>
              <a:rPr sz="1900" spc="-105" dirty="0">
                <a:latin typeface="Arial Black"/>
                <a:cs typeface="Arial Black"/>
              </a:rPr>
              <a:t>Highly</a:t>
            </a:r>
            <a:r>
              <a:rPr sz="1900" spc="-160" dirty="0">
                <a:latin typeface="Arial Black"/>
                <a:cs typeface="Arial Black"/>
              </a:rPr>
              <a:t> </a:t>
            </a:r>
            <a:r>
              <a:rPr sz="1900" spc="-120" dirty="0">
                <a:latin typeface="Arial Black"/>
                <a:cs typeface="Arial Black"/>
              </a:rPr>
              <a:t>Significant</a:t>
            </a:r>
            <a:endParaRPr sz="1900">
              <a:latin typeface="Arial Black"/>
              <a:cs typeface="Arial Black"/>
            </a:endParaRPr>
          </a:p>
          <a:p>
            <a:pPr marL="160020" marR="152400" indent="248285">
              <a:lnSpc>
                <a:spcPct val="266400"/>
              </a:lnSpc>
            </a:pPr>
            <a:r>
              <a:rPr sz="1900" spc="-35" dirty="0">
                <a:latin typeface="Arial Black"/>
                <a:cs typeface="Arial Black"/>
              </a:rPr>
              <a:t>Significant </a:t>
            </a:r>
            <a:r>
              <a:rPr sz="1900" spc="-90" dirty="0">
                <a:latin typeface="Arial Black"/>
                <a:cs typeface="Arial Black"/>
              </a:rPr>
              <a:t>Not</a:t>
            </a:r>
            <a:r>
              <a:rPr sz="1900" spc="-170" dirty="0">
                <a:latin typeface="Arial Black"/>
                <a:cs typeface="Arial Black"/>
              </a:rPr>
              <a:t> </a:t>
            </a:r>
            <a:r>
              <a:rPr sz="1900" spc="-120" dirty="0">
                <a:latin typeface="Arial Black"/>
                <a:cs typeface="Arial Black"/>
              </a:rPr>
              <a:t>Significant</a:t>
            </a:r>
            <a:endParaRPr sz="1900">
              <a:latin typeface="Arial Black"/>
              <a:cs typeface="Arial Black"/>
            </a:endParaRPr>
          </a:p>
          <a:p>
            <a:pPr marL="160020" marR="152400" indent="248285">
              <a:lnSpc>
                <a:spcPct val="266400"/>
              </a:lnSpc>
              <a:spcBef>
                <a:spcPts val="5"/>
              </a:spcBef>
            </a:pPr>
            <a:r>
              <a:rPr sz="1900" spc="-35" dirty="0">
                <a:latin typeface="Arial Black"/>
                <a:cs typeface="Arial Black"/>
              </a:rPr>
              <a:t>Significant </a:t>
            </a:r>
            <a:r>
              <a:rPr sz="1900" spc="-90" dirty="0">
                <a:latin typeface="Arial Black"/>
                <a:cs typeface="Arial Black"/>
              </a:rPr>
              <a:t>Not</a:t>
            </a:r>
            <a:r>
              <a:rPr sz="1900" spc="-170" dirty="0">
                <a:latin typeface="Arial Black"/>
                <a:cs typeface="Arial Black"/>
              </a:rPr>
              <a:t> </a:t>
            </a:r>
            <a:r>
              <a:rPr sz="1900" spc="-120" dirty="0">
                <a:latin typeface="Arial Black"/>
                <a:cs typeface="Arial Black"/>
              </a:rPr>
              <a:t>Significant</a:t>
            </a:r>
            <a:endParaRPr sz="190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37369" y="484536"/>
            <a:ext cx="24237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04" dirty="0">
                <a:latin typeface="Arial Black"/>
                <a:cs typeface="Arial Black"/>
              </a:rPr>
              <a:t>Wald’s</a:t>
            </a:r>
            <a:r>
              <a:rPr sz="3400" spc="-280" dirty="0">
                <a:latin typeface="Arial Black"/>
                <a:cs typeface="Arial Black"/>
              </a:rPr>
              <a:t> </a:t>
            </a:r>
            <a:r>
              <a:rPr sz="3400" spc="-330" dirty="0">
                <a:latin typeface="Arial Black"/>
                <a:cs typeface="Arial Black"/>
              </a:rPr>
              <a:t>Test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70571" y="9148533"/>
            <a:ext cx="655320" cy="533400"/>
          </a:xfrm>
          <a:custGeom>
            <a:avLst/>
            <a:gdLst/>
            <a:ahLst/>
            <a:cxnLst/>
            <a:rect l="l" t="t" r="r" b="b"/>
            <a:pathLst>
              <a:path w="655319" h="533400">
                <a:moveTo>
                  <a:pt x="655142" y="254495"/>
                </a:moveTo>
                <a:lnTo>
                  <a:pt x="653897" y="252717"/>
                </a:lnTo>
                <a:lnTo>
                  <a:pt x="652132" y="251841"/>
                </a:lnTo>
                <a:lnTo>
                  <a:pt x="638162" y="244995"/>
                </a:lnTo>
                <a:lnTo>
                  <a:pt x="638162" y="256794"/>
                </a:lnTo>
                <a:lnTo>
                  <a:pt x="149415" y="514642"/>
                </a:lnTo>
                <a:lnTo>
                  <a:pt x="197586" y="429133"/>
                </a:lnTo>
                <a:lnTo>
                  <a:pt x="524814" y="256438"/>
                </a:lnTo>
                <a:lnTo>
                  <a:pt x="194017" y="94272"/>
                </a:lnTo>
                <a:lnTo>
                  <a:pt x="151358" y="18059"/>
                </a:lnTo>
                <a:lnTo>
                  <a:pt x="638162" y="256794"/>
                </a:lnTo>
                <a:lnTo>
                  <a:pt x="638162" y="244995"/>
                </a:lnTo>
                <a:lnTo>
                  <a:pt x="175399" y="18059"/>
                </a:lnTo>
                <a:lnTo>
                  <a:pt x="140754" y="1066"/>
                </a:lnTo>
                <a:lnTo>
                  <a:pt x="138633" y="0"/>
                </a:lnTo>
                <a:lnTo>
                  <a:pt x="136156" y="355"/>
                </a:lnTo>
                <a:lnTo>
                  <a:pt x="132969" y="3898"/>
                </a:lnTo>
                <a:lnTo>
                  <a:pt x="132626" y="6375"/>
                </a:lnTo>
                <a:lnTo>
                  <a:pt x="133858" y="8496"/>
                </a:lnTo>
                <a:lnTo>
                  <a:pt x="177228" y="86042"/>
                </a:lnTo>
                <a:lnTo>
                  <a:pt x="2476" y="355"/>
                </a:lnTo>
                <a:lnTo>
                  <a:pt x="151193" y="265645"/>
                </a:lnTo>
                <a:lnTo>
                  <a:pt x="0" y="533400"/>
                </a:lnTo>
                <a:lnTo>
                  <a:pt x="180111" y="438353"/>
                </a:lnTo>
                <a:lnTo>
                  <a:pt x="131203" y="525081"/>
                </a:lnTo>
                <a:lnTo>
                  <a:pt x="130149" y="527202"/>
                </a:lnTo>
                <a:lnTo>
                  <a:pt x="130505" y="529691"/>
                </a:lnTo>
                <a:lnTo>
                  <a:pt x="132092" y="531456"/>
                </a:lnTo>
                <a:lnTo>
                  <a:pt x="133146" y="532523"/>
                </a:lnTo>
                <a:lnTo>
                  <a:pt x="134569" y="533044"/>
                </a:lnTo>
                <a:lnTo>
                  <a:pt x="136867" y="533044"/>
                </a:lnTo>
                <a:lnTo>
                  <a:pt x="137744" y="532866"/>
                </a:lnTo>
                <a:lnTo>
                  <a:pt x="138455" y="532523"/>
                </a:lnTo>
                <a:lnTo>
                  <a:pt x="172313" y="514642"/>
                </a:lnTo>
                <a:lnTo>
                  <a:pt x="652310" y="261213"/>
                </a:lnTo>
                <a:lnTo>
                  <a:pt x="654075" y="260337"/>
                </a:lnTo>
                <a:lnTo>
                  <a:pt x="655142" y="258381"/>
                </a:lnTo>
                <a:lnTo>
                  <a:pt x="655142" y="254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70571" y="8428608"/>
            <a:ext cx="655320" cy="533400"/>
          </a:xfrm>
          <a:custGeom>
            <a:avLst/>
            <a:gdLst/>
            <a:ahLst/>
            <a:cxnLst/>
            <a:rect l="l" t="t" r="r" b="b"/>
            <a:pathLst>
              <a:path w="655319" h="533400">
                <a:moveTo>
                  <a:pt x="655142" y="254482"/>
                </a:moveTo>
                <a:lnTo>
                  <a:pt x="653897" y="252717"/>
                </a:lnTo>
                <a:lnTo>
                  <a:pt x="652132" y="251828"/>
                </a:lnTo>
                <a:lnTo>
                  <a:pt x="638162" y="244983"/>
                </a:lnTo>
                <a:lnTo>
                  <a:pt x="638162" y="256781"/>
                </a:lnTo>
                <a:lnTo>
                  <a:pt x="149415" y="514642"/>
                </a:lnTo>
                <a:lnTo>
                  <a:pt x="197586" y="429120"/>
                </a:lnTo>
                <a:lnTo>
                  <a:pt x="524814" y="256425"/>
                </a:lnTo>
                <a:lnTo>
                  <a:pt x="194030" y="94272"/>
                </a:lnTo>
                <a:lnTo>
                  <a:pt x="151358" y="18046"/>
                </a:lnTo>
                <a:lnTo>
                  <a:pt x="638162" y="256781"/>
                </a:lnTo>
                <a:lnTo>
                  <a:pt x="638162" y="244983"/>
                </a:lnTo>
                <a:lnTo>
                  <a:pt x="175399" y="18046"/>
                </a:lnTo>
                <a:lnTo>
                  <a:pt x="140754" y="1054"/>
                </a:lnTo>
                <a:lnTo>
                  <a:pt x="138633" y="0"/>
                </a:lnTo>
                <a:lnTo>
                  <a:pt x="136156" y="355"/>
                </a:lnTo>
                <a:lnTo>
                  <a:pt x="132969" y="3886"/>
                </a:lnTo>
                <a:lnTo>
                  <a:pt x="132626" y="6362"/>
                </a:lnTo>
                <a:lnTo>
                  <a:pt x="133858" y="8496"/>
                </a:lnTo>
                <a:lnTo>
                  <a:pt x="177228" y="86029"/>
                </a:lnTo>
                <a:lnTo>
                  <a:pt x="2476" y="355"/>
                </a:lnTo>
                <a:lnTo>
                  <a:pt x="151193" y="265633"/>
                </a:lnTo>
                <a:lnTo>
                  <a:pt x="0" y="533400"/>
                </a:lnTo>
                <a:lnTo>
                  <a:pt x="180111" y="438340"/>
                </a:lnTo>
                <a:lnTo>
                  <a:pt x="131203" y="525081"/>
                </a:lnTo>
                <a:lnTo>
                  <a:pt x="130149" y="527202"/>
                </a:lnTo>
                <a:lnTo>
                  <a:pt x="130505" y="529678"/>
                </a:lnTo>
                <a:lnTo>
                  <a:pt x="132092" y="531444"/>
                </a:lnTo>
                <a:lnTo>
                  <a:pt x="133146" y="532511"/>
                </a:lnTo>
                <a:lnTo>
                  <a:pt x="134569" y="533044"/>
                </a:lnTo>
                <a:lnTo>
                  <a:pt x="136867" y="533044"/>
                </a:lnTo>
                <a:lnTo>
                  <a:pt x="137744" y="532866"/>
                </a:lnTo>
                <a:lnTo>
                  <a:pt x="138455" y="532511"/>
                </a:lnTo>
                <a:lnTo>
                  <a:pt x="172313" y="514642"/>
                </a:lnTo>
                <a:lnTo>
                  <a:pt x="652310" y="261213"/>
                </a:lnTo>
                <a:lnTo>
                  <a:pt x="654075" y="260324"/>
                </a:lnTo>
                <a:lnTo>
                  <a:pt x="655142" y="258381"/>
                </a:lnTo>
                <a:lnTo>
                  <a:pt x="655142" y="2544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70571" y="7597837"/>
            <a:ext cx="655320" cy="533400"/>
          </a:xfrm>
          <a:custGeom>
            <a:avLst/>
            <a:gdLst/>
            <a:ahLst/>
            <a:cxnLst/>
            <a:rect l="l" t="t" r="r" b="b"/>
            <a:pathLst>
              <a:path w="655319" h="533400">
                <a:moveTo>
                  <a:pt x="655142" y="254482"/>
                </a:moveTo>
                <a:lnTo>
                  <a:pt x="653897" y="252717"/>
                </a:lnTo>
                <a:lnTo>
                  <a:pt x="652132" y="251828"/>
                </a:lnTo>
                <a:lnTo>
                  <a:pt x="638162" y="244983"/>
                </a:lnTo>
                <a:lnTo>
                  <a:pt x="638162" y="256781"/>
                </a:lnTo>
                <a:lnTo>
                  <a:pt x="149415" y="514642"/>
                </a:lnTo>
                <a:lnTo>
                  <a:pt x="197586" y="429120"/>
                </a:lnTo>
                <a:lnTo>
                  <a:pt x="524814" y="256425"/>
                </a:lnTo>
                <a:lnTo>
                  <a:pt x="194030" y="94272"/>
                </a:lnTo>
                <a:lnTo>
                  <a:pt x="151358" y="18046"/>
                </a:lnTo>
                <a:lnTo>
                  <a:pt x="638162" y="256781"/>
                </a:lnTo>
                <a:lnTo>
                  <a:pt x="638162" y="244983"/>
                </a:lnTo>
                <a:lnTo>
                  <a:pt x="175399" y="18046"/>
                </a:lnTo>
                <a:lnTo>
                  <a:pt x="140754" y="1054"/>
                </a:lnTo>
                <a:lnTo>
                  <a:pt x="138633" y="0"/>
                </a:lnTo>
                <a:lnTo>
                  <a:pt x="136156" y="355"/>
                </a:lnTo>
                <a:lnTo>
                  <a:pt x="132969" y="3886"/>
                </a:lnTo>
                <a:lnTo>
                  <a:pt x="132626" y="6362"/>
                </a:lnTo>
                <a:lnTo>
                  <a:pt x="133858" y="8496"/>
                </a:lnTo>
                <a:lnTo>
                  <a:pt x="177228" y="86029"/>
                </a:lnTo>
                <a:lnTo>
                  <a:pt x="2476" y="355"/>
                </a:lnTo>
                <a:lnTo>
                  <a:pt x="151193" y="265633"/>
                </a:lnTo>
                <a:lnTo>
                  <a:pt x="0" y="533400"/>
                </a:lnTo>
                <a:lnTo>
                  <a:pt x="180111" y="438340"/>
                </a:lnTo>
                <a:lnTo>
                  <a:pt x="131203" y="525081"/>
                </a:lnTo>
                <a:lnTo>
                  <a:pt x="130149" y="527202"/>
                </a:lnTo>
                <a:lnTo>
                  <a:pt x="130505" y="529678"/>
                </a:lnTo>
                <a:lnTo>
                  <a:pt x="132092" y="531444"/>
                </a:lnTo>
                <a:lnTo>
                  <a:pt x="133146" y="532511"/>
                </a:lnTo>
                <a:lnTo>
                  <a:pt x="134569" y="533044"/>
                </a:lnTo>
                <a:lnTo>
                  <a:pt x="136867" y="533044"/>
                </a:lnTo>
                <a:lnTo>
                  <a:pt x="137744" y="532866"/>
                </a:lnTo>
                <a:lnTo>
                  <a:pt x="138455" y="532511"/>
                </a:lnTo>
                <a:lnTo>
                  <a:pt x="172313" y="514642"/>
                </a:lnTo>
                <a:lnTo>
                  <a:pt x="652310" y="261213"/>
                </a:lnTo>
                <a:lnTo>
                  <a:pt x="654075" y="260324"/>
                </a:lnTo>
                <a:lnTo>
                  <a:pt x="655142" y="258381"/>
                </a:lnTo>
                <a:lnTo>
                  <a:pt x="655142" y="2544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70571" y="6765835"/>
            <a:ext cx="655320" cy="533400"/>
          </a:xfrm>
          <a:custGeom>
            <a:avLst/>
            <a:gdLst/>
            <a:ahLst/>
            <a:cxnLst/>
            <a:rect l="l" t="t" r="r" b="b"/>
            <a:pathLst>
              <a:path w="655319" h="533400">
                <a:moveTo>
                  <a:pt x="655142" y="254482"/>
                </a:moveTo>
                <a:lnTo>
                  <a:pt x="653897" y="252717"/>
                </a:lnTo>
                <a:lnTo>
                  <a:pt x="652132" y="251828"/>
                </a:lnTo>
                <a:lnTo>
                  <a:pt x="638162" y="244983"/>
                </a:lnTo>
                <a:lnTo>
                  <a:pt x="638162" y="256781"/>
                </a:lnTo>
                <a:lnTo>
                  <a:pt x="149415" y="514642"/>
                </a:lnTo>
                <a:lnTo>
                  <a:pt x="197586" y="429133"/>
                </a:lnTo>
                <a:lnTo>
                  <a:pt x="524814" y="256438"/>
                </a:lnTo>
                <a:lnTo>
                  <a:pt x="194030" y="94272"/>
                </a:lnTo>
                <a:lnTo>
                  <a:pt x="151358" y="18046"/>
                </a:lnTo>
                <a:lnTo>
                  <a:pt x="638162" y="256781"/>
                </a:lnTo>
                <a:lnTo>
                  <a:pt x="638162" y="244983"/>
                </a:lnTo>
                <a:lnTo>
                  <a:pt x="175399" y="18046"/>
                </a:lnTo>
                <a:lnTo>
                  <a:pt x="140754" y="1054"/>
                </a:lnTo>
                <a:lnTo>
                  <a:pt x="138633" y="0"/>
                </a:lnTo>
                <a:lnTo>
                  <a:pt x="136156" y="355"/>
                </a:lnTo>
                <a:lnTo>
                  <a:pt x="132969" y="3886"/>
                </a:lnTo>
                <a:lnTo>
                  <a:pt x="132626" y="6362"/>
                </a:lnTo>
                <a:lnTo>
                  <a:pt x="133858" y="8496"/>
                </a:lnTo>
                <a:lnTo>
                  <a:pt x="177228" y="86042"/>
                </a:lnTo>
                <a:lnTo>
                  <a:pt x="2476" y="355"/>
                </a:lnTo>
                <a:lnTo>
                  <a:pt x="151193" y="265633"/>
                </a:lnTo>
                <a:lnTo>
                  <a:pt x="0" y="533400"/>
                </a:lnTo>
                <a:lnTo>
                  <a:pt x="180111" y="438353"/>
                </a:lnTo>
                <a:lnTo>
                  <a:pt x="131203" y="525081"/>
                </a:lnTo>
                <a:lnTo>
                  <a:pt x="130149" y="527202"/>
                </a:lnTo>
                <a:lnTo>
                  <a:pt x="130505" y="529678"/>
                </a:lnTo>
                <a:lnTo>
                  <a:pt x="132092" y="531444"/>
                </a:lnTo>
                <a:lnTo>
                  <a:pt x="133146" y="532511"/>
                </a:lnTo>
                <a:lnTo>
                  <a:pt x="134569" y="533044"/>
                </a:lnTo>
                <a:lnTo>
                  <a:pt x="136867" y="533044"/>
                </a:lnTo>
                <a:lnTo>
                  <a:pt x="137744" y="532866"/>
                </a:lnTo>
                <a:lnTo>
                  <a:pt x="138455" y="532511"/>
                </a:lnTo>
                <a:lnTo>
                  <a:pt x="172313" y="514642"/>
                </a:lnTo>
                <a:lnTo>
                  <a:pt x="652310" y="261213"/>
                </a:lnTo>
                <a:lnTo>
                  <a:pt x="654075" y="260324"/>
                </a:lnTo>
                <a:lnTo>
                  <a:pt x="655142" y="258381"/>
                </a:lnTo>
                <a:lnTo>
                  <a:pt x="655142" y="2544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1707" y="5706576"/>
            <a:ext cx="16433800" cy="3947795"/>
          </a:xfrm>
          <a:prstGeom prst="rect">
            <a:avLst/>
          </a:prstGeom>
        </p:spPr>
        <p:txBody>
          <a:bodyPr vert="horz" wrap="square" lIns="0" tIns="285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0"/>
              </a:spcBef>
            </a:pPr>
            <a:r>
              <a:rPr sz="3200" spc="-340" dirty="0">
                <a:latin typeface="Arial Black"/>
                <a:cs typeface="Arial Black"/>
              </a:rPr>
              <a:t>INTERPRETATION:</a:t>
            </a:r>
            <a:endParaRPr sz="3200">
              <a:latin typeface="Arial Black"/>
              <a:cs typeface="Arial Black"/>
            </a:endParaRPr>
          </a:p>
          <a:p>
            <a:pPr marL="1854835" marR="5080">
              <a:lnSpc>
                <a:spcPts val="6300"/>
              </a:lnSpc>
              <a:spcBef>
                <a:spcPts val="310"/>
              </a:spcBef>
            </a:pPr>
            <a:r>
              <a:rPr sz="3200" spc="-65" dirty="0">
                <a:latin typeface="Verdana"/>
                <a:cs typeface="Verdana"/>
              </a:rPr>
              <a:t>Customer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40" dirty="0">
                <a:latin typeface="Verdana"/>
                <a:cs typeface="Verdana"/>
              </a:rPr>
              <a:t>satisfaction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110" dirty="0">
                <a:latin typeface="Verdana"/>
                <a:cs typeface="Verdana"/>
              </a:rPr>
              <a:t>has</a:t>
            </a:r>
            <a:r>
              <a:rPr sz="3200" spc="-290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the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70" dirty="0">
                <a:latin typeface="Verdana"/>
                <a:cs typeface="Verdana"/>
              </a:rPr>
              <a:t>strongest</a:t>
            </a:r>
            <a:r>
              <a:rPr sz="3200" spc="-290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impact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on</a:t>
            </a:r>
            <a:r>
              <a:rPr sz="3200" spc="-290" dirty="0">
                <a:latin typeface="Verdana"/>
                <a:cs typeface="Verdana"/>
              </a:rPr>
              <a:t> </a:t>
            </a:r>
            <a:r>
              <a:rPr sz="3200" spc="-70" dirty="0">
                <a:latin typeface="Verdana"/>
                <a:cs typeface="Verdana"/>
              </a:rPr>
              <a:t>switching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decisions. </a:t>
            </a:r>
            <a:r>
              <a:rPr sz="3200" spc="-85" dirty="0">
                <a:latin typeface="Verdana"/>
                <a:cs typeface="Verdana"/>
              </a:rPr>
              <a:t>Higher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100" dirty="0">
                <a:latin typeface="Verdana"/>
                <a:cs typeface="Verdana"/>
              </a:rPr>
              <a:t>premiums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70" dirty="0">
                <a:latin typeface="Verdana"/>
                <a:cs typeface="Verdana"/>
              </a:rPr>
              <a:t>increase</a:t>
            </a:r>
            <a:r>
              <a:rPr sz="3200" spc="-290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the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40" dirty="0">
                <a:latin typeface="Verdana"/>
                <a:cs typeface="Verdana"/>
              </a:rPr>
              <a:t>likelihood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65" dirty="0">
                <a:latin typeface="Verdana"/>
                <a:cs typeface="Verdana"/>
              </a:rPr>
              <a:t>of</a:t>
            </a:r>
            <a:r>
              <a:rPr sz="3200" spc="-290" dirty="0">
                <a:latin typeface="Verdana"/>
                <a:cs typeface="Verdana"/>
              </a:rPr>
              <a:t> </a:t>
            </a:r>
            <a:r>
              <a:rPr sz="3200" spc="-70" dirty="0">
                <a:latin typeface="Verdana"/>
                <a:cs typeface="Verdana"/>
              </a:rPr>
              <a:t>switching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to</a:t>
            </a:r>
            <a:r>
              <a:rPr sz="3200" spc="-290" dirty="0">
                <a:latin typeface="Verdana"/>
                <a:cs typeface="Verdana"/>
              </a:rPr>
              <a:t> </a:t>
            </a:r>
            <a:r>
              <a:rPr sz="3200" spc="-95" dirty="0">
                <a:latin typeface="Verdana"/>
                <a:cs typeface="Verdana"/>
              </a:rPr>
              <a:t>government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plans. </a:t>
            </a:r>
            <a:r>
              <a:rPr sz="3200" spc="-75" dirty="0">
                <a:latin typeface="Verdana"/>
                <a:cs typeface="Verdana"/>
              </a:rPr>
              <a:t>Claim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75" dirty="0">
                <a:latin typeface="Verdana"/>
                <a:cs typeface="Verdana"/>
              </a:rPr>
              <a:t>experience</a:t>
            </a:r>
            <a:r>
              <a:rPr sz="3200" spc="-290" dirty="0">
                <a:latin typeface="Verdana"/>
                <a:cs typeface="Verdana"/>
              </a:rPr>
              <a:t> </a:t>
            </a:r>
            <a:r>
              <a:rPr sz="3200" spc="-130" dirty="0">
                <a:latin typeface="Verdana"/>
                <a:cs typeface="Verdana"/>
              </a:rPr>
              <a:t>(Last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75" dirty="0">
                <a:latin typeface="Verdana"/>
                <a:cs typeface="Verdana"/>
              </a:rPr>
              <a:t>Claim</a:t>
            </a:r>
            <a:r>
              <a:rPr sz="3200" spc="-290" dirty="0">
                <a:latin typeface="Verdana"/>
                <a:cs typeface="Verdana"/>
              </a:rPr>
              <a:t> </a:t>
            </a:r>
            <a:r>
              <a:rPr sz="3200" spc="-145" dirty="0">
                <a:latin typeface="Verdana"/>
                <a:cs typeface="Verdana"/>
              </a:rPr>
              <a:t>Status)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65" dirty="0">
                <a:latin typeface="Verdana"/>
                <a:cs typeface="Verdana"/>
              </a:rPr>
              <a:t>strongly</a:t>
            </a:r>
            <a:r>
              <a:rPr sz="3200" spc="-290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affects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retention.</a:t>
            </a:r>
            <a:endParaRPr sz="3200">
              <a:latin typeface="Verdana"/>
              <a:cs typeface="Verdana"/>
            </a:endParaRPr>
          </a:p>
          <a:p>
            <a:pPr marL="1854835">
              <a:lnSpc>
                <a:spcPct val="100000"/>
              </a:lnSpc>
              <a:spcBef>
                <a:spcPts val="1839"/>
              </a:spcBef>
            </a:pPr>
            <a:r>
              <a:rPr sz="3200" spc="-100" dirty="0">
                <a:latin typeface="Verdana"/>
                <a:cs typeface="Verdana"/>
              </a:rPr>
              <a:t>Area</a:t>
            </a:r>
            <a:r>
              <a:rPr sz="3200" spc="-310" dirty="0">
                <a:latin typeface="Verdana"/>
                <a:cs typeface="Verdana"/>
              </a:rPr>
              <a:t> </a:t>
            </a:r>
            <a:r>
              <a:rPr sz="3200" spc="-114" dirty="0">
                <a:latin typeface="Verdana"/>
                <a:cs typeface="Verdana"/>
              </a:rPr>
              <a:t>Type</a:t>
            </a:r>
            <a:r>
              <a:rPr sz="3200" spc="-310" dirty="0">
                <a:latin typeface="Verdana"/>
                <a:cs typeface="Verdana"/>
              </a:rPr>
              <a:t> </a:t>
            </a:r>
            <a:r>
              <a:rPr sz="3200" spc="-215" dirty="0">
                <a:latin typeface="Verdana"/>
                <a:cs typeface="Verdana"/>
              </a:rPr>
              <a:t>&amp;</a:t>
            </a:r>
            <a:r>
              <a:rPr sz="3200" spc="-310" dirty="0">
                <a:latin typeface="Verdana"/>
                <a:cs typeface="Verdana"/>
              </a:rPr>
              <a:t> </a:t>
            </a:r>
            <a:r>
              <a:rPr sz="3200" spc="-70" dirty="0">
                <a:latin typeface="Verdana"/>
                <a:cs typeface="Verdana"/>
              </a:rPr>
              <a:t>Employment</a:t>
            </a:r>
            <a:r>
              <a:rPr sz="3200" spc="-310" dirty="0">
                <a:latin typeface="Verdana"/>
                <a:cs typeface="Verdana"/>
              </a:rPr>
              <a:t> </a:t>
            </a:r>
            <a:r>
              <a:rPr sz="3200" spc="-95" dirty="0">
                <a:latin typeface="Verdana"/>
                <a:cs typeface="Verdana"/>
              </a:rPr>
              <a:t>Status</a:t>
            </a:r>
            <a:r>
              <a:rPr sz="3200" spc="-305" dirty="0">
                <a:latin typeface="Verdana"/>
                <a:cs typeface="Verdana"/>
              </a:rPr>
              <a:t> </a:t>
            </a:r>
            <a:r>
              <a:rPr sz="3200" spc="-114" dirty="0">
                <a:latin typeface="Verdana"/>
                <a:cs typeface="Verdana"/>
              </a:rPr>
              <a:t>are</a:t>
            </a:r>
            <a:r>
              <a:rPr sz="3200" spc="-310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not</a:t>
            </a:r>
            <a:r>
              <a:rPr sz="3200" spc="-310" dirty="0">
                <a:latin typeface="Verdana"/>
                <a:cs typeface="Verdana"/>
              </a:rPr>
              <a:t> </a:t>
            </a:r>
            <a:r>
              <a:rPr sz="3200" spc="-55" dirty="0">
                <a:latin typeface="Verdana"/>
                <a:cs typeface="Verdana"/>
              </a:rPr>
              <a:t>significant</a:t>
            </a:r>
            <a:r>
              <a:rPr sz="3200" spc="-310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predictors.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000" y="2165642"/>
            <a:ext cx="114300" cy="1142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000" y="3565817"/>
            <a:ext cx="114300" cy="114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305" y="5764918"/>
            <a:ext cx="104775" cy="10477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051767" y="5945893"/>
            <a:ext cx="75565" cy="28575"/>
          </a:xfrm>
          <a:custGeom>
            <a:avLst/>
            <a:gdLst/>
            <a:ahLst/>
            <a:cxnLst/>
            <a:rect l="l" t="t" r="r" b="b"/>
            <a:pathLst>
              <a:path w="75565" h="28575">
                <a:moveTo>
                  <a:pt x="75307" y="28574"/>
                </a:moveTo>
                <a:lnTo>
                  <a:pt x="0" y="28574"/>
                </a:lnTo>
                <a:lnTo>
                  <a:pt x="0" y="0"/>
                </a:lnTo>
                <a:lnTo>
                  <a:pt x="75307" y="0"/>
                </a:lnTo>
                <a:lnTo>
                  <a:pt x="75307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305" y="6193543"/>
            <a:ext cx="104775" cy="10477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725732" y="6374518"/>
            <a:ext cx="75565" cy="28575"/>
          </a:xfrm>
          <a:custGeom>
            <a:avLst/>
            <a:gdLst/>
            <a:ahLst/>
            <a:cxnLst/>
            <a:rect l="l" t="t" r="r" b="b"/>
            <a:pathLst>
              <a:path w="75564" h="28575">
                <a:moveTo>
                  <a:pt x="75307" y="28574"/>
                </a:moveTo>
                <a:lnTo>
                  <a:pt x="0" y="28574"/>
                </a:lnTo>
                <a:lnTo>
                  <a:pt x="0" y="0"/>
                </a:lnTo>
                <a:lnTo>
                  <a:pt x="75307" y="0"/>
                </a:lnTo>
                <a:lnTo>
                  <a:pt x="75307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305" y="6622168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305" y="7050792"/>
            <a:ext cx="104775" cy="10477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9067644" y="7231767"/>
            <a:ext cx="75565" cy="28575"/>
          </a:xfrm>
          <a:custGeom>
            <a:avLst/>
            <a:gdLst/>
            <a:ahLst/>
            <a:cxnLst/>
            <a:rect l="l" t="t" r="r" b="b"/>
            <a:pathLst>
              <a:path w="75565" h="28575">
                <a:moveTo>
                  <a:pt x="75307" y="28574"/>
                </a:moveTo>
                <a:lnTo>
                  <a:pt x="0" y="28574"/>
                </a:lnTo>
                <a:lnTo>
                  <a:pt x="0" y="0"/>
                </a:lnTo>
                <a:lnTo>
                  <a:pt x="75307" y="0"/>
                </a:lnTo>
                <a:lnTo>
                  <a:pt x="75307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305" y="7479417"/>
            <a:ext cx="104775" cy="10477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0181325" y="7660392"/>
            <a:ext cx="75565" cy="28575"/>
          </a:xfrm>
          <a:custGeom>
            <a:avLst/>
            <a:gdLst/>
            <a:ahLst/>
            <a:cxnLst/>
            <a:rect l="l" t="t" r="r" b="b"/>
            <a:pathLst>
              <a:path w="75565" h="28575">
                <a:moveTo>
                  <a:pt x="75307" y="28574"/>
                </a:moveTo>
                <a:lnTo>
                  <a:pt x="0" y="28574"/>
                </a:lnTo>
                <a:lnTo>
                  <a:pt x="0" y="0"/>
                </a:lnTo>
                <a:lnTo>
                  <a:pt x="75307" y="0"/>
                </a:lnTo>
                <a:lnTo>
                  <a:pt x="75307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305" y="7908042"/>
            <a:ext cx="104775" cy="104774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755027" y="8089017"/>
            <a:ext cx="75565" cy="28575"/>
          </a:xfrm>
          <a:custGeom>
            <a:avLst/>
            <a:gdLst/>
            <a:ahLst/>
            <a:cxnLst/>
            <a:rect l="l" t="t" r="r" b="b"/>
            <a:pathLst>
              <a:path w="75564" h="28575">
                <a:moveTo>
                  <a:pt x="75307" y="28574"/>
                </a:moveTo>
                <a:lnTo>
                  <a:pt x="0" y="28574"/>
                </a:lnTo>
                <a:lnTo>
                  <a:pt x="0" y="0"/>
                </a:lnTo>
                <a:lnTo>
                  <a:pt x="75307" y="0"/>
                </a:lnTo>
                <a:lnTo>
                  <a:pt x="75307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305" y="8336667"/>
            <a:ext cx="104775" cy="104774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5714100" y="8517642"/>
            <a:ext cx="75565" cy="28575"/>
          </a:xfrm>
          <a:custGeom>
            <a:avLst/>
            <a:gdLst/>
            <a:ahLst/>
            <a:cxnLst/>
            <a:rect l="l" t="t" r="r" b="b"/>
            <a:pathLst>
              <a:path w="75564" h="28575">
                <a:moveTo>
                  <a:pt x="75307" y="28574"/>
                </a:moveTo>
                <a:lnTo>
                  <a:pt x="0" y="28574"/>
                </a:lnTo>
                <a:lnTo>
                  <a:pt x="0" y="0"/>
                </a:lnTo>
                <a:lnTo>
                  <a:pt x="75307" y="0"/>
                </a:lnTo>
                <a:lnTo>
                  <a:pt x="75307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64076" y="1400318"/>
            <a:ext cx="17268825" cy="717295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900" spc="-250" dirty="0">
                <a:latin typeface="Arial Black"/>
                <a:cs typeface="Arial Black"/>
              </a:rPr>
              <a:t>Research</a:t>
            </a:r>
            <a:r>
              <a:rPr sz="2900" spc="-235" dirty="0">
                <a:latin typeface="Arial Black"/>
                <a:cs typeface="Arial Black"/>
              </a:rPr>
              <a:t> </a:t>
            </a:r>
            <a:r>
              <a:rPr sz="2900" spc="-210" dirty="0">
                <a:latin typeface="Arial Black"/>
                <a:cs typeface="Arial Black"/>
              </a:rPr>
              <a:t>Papers</a:t>
            </a:r>
            <a:r>
              <a:rPr sz="2900" spc="-235" dirty="0">
                <a:latin typeface="Arial Black"/>
                <a:cs typeface="Arial Black"/>
              </a:rPr>
              <a:t> </a:t>
            </a:r>
            <a:r>
              <a:rPr sz="2900" spc="-645" dirty="0">
                <a:latin typeface="Arial Black"/>
                <a:cs typeface="Arial Black"/>
              </a:rPr>
              <a:t>&amp;</a:t>
            </a:r>
            <a:r>
              <a:rPr sz="2900" spc="-235" dirty="0">
                <a:latin typeface="Arial Black"/>
                <a:cs typeface="Arial Black"/>
              </a:rPr>
              <a:t> </a:t>
            </a:r>
            <a:r>
              <a:rPr sz="2900" spc="-40" dirty="0">
                <a:latin typeface="Arial Black"/>
                <a:cs typeface="Arial Black"/>
              </a:rPr>
              <a:t>Articles</a:t>
            </a:r>
            <a:endParaRPr sz="2900">
              <a:latin typeface="Arial Black"/>
              <a:cs typeface="Arial Black"/>
            </a:endParaRPr>
          </a:p>
          <a:p>
            <a:pPr marL="579120" marR="880744" indent="81280">
              <a:lnSpc>
                <a:spcPct val="117800"/>
              </a:lnSpc>
              <a:spcBef>
                <a:spcPts val="15"/>
              </a:spcBef>
            </a:pPr>
            <a:r>
              <a:rPr sz="2600" spc="-70" dirty="0">
                <a:solidFill>
                  <a:srgbClr val="1A7CAF"/>
                </a:solidFill>
                <a:latin typeface="Verdana"/>
                <a:cs typeface="Verdana"/>
                <a:hlinkClick r:id="rId4"/>
              </a:rPr>
              <a:t>https://www.cureusjournals.com/articles/3010-</a:t>
            </a:r>
            <a:r>
              <a:rPr sz="2600" spc="-25" dirty="0">
                <a:solidFill>
                  <a:srgbClr val="1A7CAF"/>
                </a:solidFill>
                <a:latin typeface="Verdana"/>
                <a:cs typeface="Verdana"/>
                <a:hlinkClick r:id="rId4"/>
              </a:rPr>
              <a:t>predictive-</a:t>
            </a:r>
            <a:r>
              <a:rPr sz="2600" spc="-30" dirty="0">
                <a:solidFill>
                  <a:srgbClr val="1A7CAF"/>
                </a:solidFill>
                <a:latin typeface="Verdana"/>
                <a:cs typeface="Verdana"/>
                <a:hlinkClick r:id="rId4"/>
              </a:rPr>
              <a:t>precision-</a:t>
            </a:r>
            <a:r>
              <a:rPr sz="2600" spc="-75" dirty="0">
                <a:solidFill>
                  <a:srgbClr val="1A7CAF"/>
                </a:solidFill>
                <a:latin typeface="Verdana"/>
                <a:cs typeface="Verdana"/>
                <a:hlinkClick r:id="rId4"/>
              </a:rPr>
              <a:t>unraveling-</a:t>
            </a:r>
            <a:r>
              <a:rPr sz="2600" spc="-55" dirty="0">
                <a:solidFill>
                  <a:srgbClr val="1A7CAF"/>
                </a:solidFill>
                <a:latin typeface="Verdana"/>
                <a:cs typeface="Verdana"/>
                <a:hlinkClick r:id="rId4"/>
              </a:rPr>
              <a:t>health-</a:t>
            </a:r>
            <a:r>
              <a:rPr sz="2600" spc="-10" dirty="0">
                <a:solidFill>
                  <a:srgbClr val="1A7CAF"/>
                </a:solidFill>
                <a:latin typeface="Verdana"/>
                <a:cs typeface="Verdana"/>
                <a:hlinkClick r:id="rId4"/>
              </a:rPr>
              <a:t>insurance-</a:t>
            </a:r>
            <a:r>
              <a:rPr sz="2600" spc="-10" dirty="0">
                <a:solidFill>
                  <a:srgbClr val="1A7CAF"/>
                </a:solidFill>
                <a:latin typeface="Verdana"/>
                <a:cs typeface="Verdana"/>
              </a:rPr>
              <a:t> </a:t>
            </a:r>
            <a:r>
              <a:rPr sz="2600" spc="-60" dirty="0">
                <a:solidFill>
                  <a:srgbClr val="1A7CAF"/>
                </a:solidFill>
                <a:latin typeface="Verdana"/>
                <a:cs typeface="Verdana"/>
                <a:hlinkClick r:id="rId4"/>
              </a:rPr>
              <a:t>claim-</a:t>
            </a:r>
            <a:r>
              <a:rPr sz="2600" spc="-45" dirty="0">
                <a:solidFill>
                  <a:srgbClr val="1A7CAF"/>
                </a:solidFill>
                <a:latin typeface="Verdana"/>
                <a:cs typeface="Verdana"/>
                <a:hlinkClick r:id="rId4"/>
              </a:rPr>
              <a:t>patterns-</a:t>
            </a:r>
            <a:r>
              <a:rPr sz="2600" spc="-60" dirty="0">
                <a:solidFill>
                  <a:srgbClr val="1A7CAF"/>
                </a:solidFill>
                <a:latin typeface="Verdana"/>
                <a:cs typeface="Verdana"/>
                <a:hlinkClick r:id="rId4"/>
              </a:rPr>
              <a:t>with-</a:t>
            </a:r>
            <a:r>
              <a:rPr sz="2600" spc="-35" dirty="0">
                <a:solidFill>
                  <a:srgbClr val="1A7CAF"/>
                </a:solidFill>
                <a:latin typeface="Verdana"/>
                <a:cs typeface="Verdana"/>
                <a:hlinkClick r:id="rId4"/>
              </a:rPr>
              <a:t>logistic-</a:t>
            </a:r>
            <a:r>
              <a:rPr sz="2600" spc="-70" dirty="0">
                <a:solidFill>
                  <a:srgbClr val="1A7CAF"/>
                </a:solidFill>
                <a:latin typeface="Verdana"/>
                <a:cs typeface="Verdana"/>
                <a:hlinkClick r:id="rId4"/>
              </a:rPr>
              <a:t>regression-</a:t>
            </a:r>
            <a:r>
              <a:rPr sz="2600" spc="-85" dirty="0">
                <a:solidFill>
                  <a:srgbClr val="1A7CAF"/>
                </a:solidFill>
                <a:latin typeface="Verdana"/>
                <a:cs typeface="Verdana"/>
                <a:hlinkClick r:id="rId4"/>
              </a:rPr>
              <a:t>and-</a:t>
            </a:r>
            <a:r>
              <a:rPr sz="2600" spc="-30" dirty="0">
                <a:solidFill>
                  <a:srgbClr val="1A7CAF"/>
                </a:solidFill>
                <a:latin typeface="Verdana"/>
                <a:cs typeface="Verdana"/>
                <a:hlinkClick r:id="rId4"/>
              </a:rPr>
              <a:t>decision-</a:t>
            </a:r>
            <a:r>
              <a:rPr sz="2600" spc="-50" dirty="0">
                <a:solidFill>
                  <a:srgbClr val="1A7CAF"/>
                </a:solidFill>
                <a:latin typeface="Verdana"/>
                <a:cs typeface="Verdana"/>
                <a:hlinkClick r:id="rId4"/>
              </a:rPr>
              <a:t>trees?utm_source=chatgpt.com#!/</a:t>
            </a:r>
            <a:endParaRPr sz="2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endParaRPr sz="2600">
              <a:latin typeface="Verdana"/>
              <a:cs typeface="Verdana"/>
            </a:endParaRPr>
          </a:p>
          <a:p>
            <a:pPr marL="579120" marR="5080">
              <a:lnSpc>
                <a:spcPct val="117800"/>
              </a:lnSpc>
            </a:pPr>
            <a:r>
              <a:rPr sz="2600" spc="-80" dirty="0">
                <a:solidFill>
                  <a:srgbClr val="1A7CAF"/>
                </a:solidFill>
                <a:latin typeface="Verdana"/>
                <a:cs typeface="Verdana"/>
                <a:hlinkClick r:id="rId5"/>
              </a:rPr>
              <a:t>https://www.researchgate.net/publication/369436192_Prediction_for_Insurance_Premiums_Based_on_R</a:t>
            </a:r>
            <a:r>
              <a:rPr sz="2600" spc="-80" dirty="0">
                <a:solidFill>
                  <a:srgbClr val="1A7CAF"/>
                </a:solidFill>
                <a:latin typeface="Verdana"/>
                <a:cs typeface="Verdana"/>
              </a:rPr>
              <a:t> </a:t>
            </a:r>
            <a:r>
              <a:rPr sz="2600" spc="-55" dirty="0">
                <a:solidFill>
                  <a:srgbClr val="1A7CAF"/>
                </a:solidFill>
                <a:latin typeface="Verdana"/>
                <a:cs typeface="Verdana"/>
                <a:hlinkClick r:id="rId5"/>
              </a:rPr>
              <a:t>andom_Forest_and_Multiple_Linear_Regression/download</a:t>
            </a:r>
            <a:endParaRPr sz="2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2600">
              <a:latin typeface="Verdana"/>
              <a:cs typeface="Verdana"/>
            </a:endParaRPr>
          </a:p>
          <a:p>
            <a:pPr marL="118110">
              <a:lnSpc>
                <a:spcPct val="100000"/>
              </a:lnSpc>
            </a:pPr>
            <a:r>
              <a:rPr sz="2800" spc="-130" dirty="0">
                <a:latin typeface="Arial Black"/>
                <a:cs typeface="Arial Black"/>
              </a:rPr>
              <a:t>Industry</a:t>
            </a:r>
            <a:r>
              <a:rPr sz="2800" spc="-235" dirty="0">
                <a:latin typeface="Arial Black"/>
                <a:cs typeface="Arial Black"/>
              </a:rPr>
              <a:t> </a:t>
            </a:r>
            <a:r>
              <a:rPr sz="2800" spc="-175" dirty="0">
                <a:latin typeface="Arial Black"/>
                <a:cs typeface="Arial Black"/>
              </a:rPr>
              <a:t>Reports</a:t>
            </a:r>
            <a:r>
              <a:rPr sz="2800" spc="-229" dirty="0">
                <a:latin typeface="Arial Black"/>
                <a:cs typeface="Arial Black"/>
              </a:rPr>
              <a:t> </a:t>
            </a:r>
            <a:r>
              <a:rPr sz="2800" spc="-625" dirty="0">
                <a:latin typeface="Arial Black"/>
                <a:cs typeface="Arial Black"/>
              </a:rPr>
              <a:t>&amp;</a:t>
            </a:r>
            <a:r>
              <a:rPr sz="2800" spc="-235" dirty="0">
                <a:latin typeface="Arial Black"/>
                <a:cs typeface="Arial Black"/>
              </a:rPr>
              <a:t> </a:t>
            </a:r>
            <a:r>
              <a:rPr sz="2800" spc="-70" dirty="0">
                <a:latin typeface="Arial Black"/>
                <a:cs typeface="Arial Black"/>
              </a:rPr>
              <a:t>Websites:</a:t>
            </a:r>
            <a:endParaRPr sz="2800">
              <a:latin typeface="Arial Black"/>
              <a:cs typeface="Arial Black"/>
            </a:endParaRPr>
          </a:p>
          <a:p>
            <a:pPr marL="640715" marR="7851775">
              <a:lnSpc>
                <a:spcPct val="117200"/>
              </a:lnSpc>
              <a:spcBef>
                <a:spcPts val="70"/>
              </a:spcBef>
            </a:pPr>
            <a:r>
              <a:rPr sz="2400" spc="-60" dirty="0">
                <a:latin typeface="Verdana"/>
                <a:cs typeface="Verdana"/>
              </a:rPr>
              <a:t>Insurance</a:t>
            </a:r>
            <a:r>
              <a:rPr sz="2400" spc="-200" dirty="0">
                <a:latin typeface="Verdana"/>
                <a:cs typeface="Verdana"/>
              </a:rPr>
              <a:t> </a:t>
            </a:r>
            <a:r>
              <a:rPr sz="2400" spc="-60" dirty="0">
                <a:latin typeface="Verdana"/>
                <a:cs typeface="Verdana"/>
              </a:rPr>
              <a:t>Industry</a:t>
            </a:r>
            <a:r>
              <a:rPr sz="2400" spc="-195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Performance</a:t>
            </a:r>
            <a:r>
              <a:rPr sz="2400" spc="-200" dirty="0">
                <a:latin typeface="Verdana"/>
                <a:cs typeface="Verdana"/>
              </a:rPr>
              <a:t> </a:t>
            </a:r>
            <a:r>
              <a:rPr sz="2400" spc="-30" dirty="0">
                <a:latin typeface="Verdana"/>
                <a:cs typeface="Verdana"/>
              </a:rPr>
              <a:t>in</a:t>
            </a:r>
            <a:r>
              <a:rPr sz="2400" spc="-195" dirty="0">
                <a:latin typeface="Verdana"/>
                <a:cs typeface="Verdana"/>
              </a:rPr>
              <a:t> </a:t>
            </a:r>
            <a:r>
              <a:rPr sz="2400" spc="-80" dirty="0">
                <a:latin typeface="Verdana"/>
                <a:cs typeface="Verdana"/>
              </a:rPr>
              <a:t>India</a:t>
            </a:r>
            <a:r>
              <a:rPr sz="2400" spc="-200" dirty="0">
                <a:latin typeface="Verdana"/>
                <a:cs typeface="Verdana"/>
              </a:rPr>
              <a:t> </a:t>
            </a:r>
            <a:r>
              <a:rPr sz="2400" u="heavy" spc="-50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6"/>
              </a:rPr>
              <a:t>ResearchGate</a:t>
            </a:r>
            <a:r>
              <a:rPr sz="2400" u="heavy" spc="-195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6"/>
              </a:rPr>
              <a:t> </a:t>
            </a:r>
            <a:r>
              <a:rPr sz="2400" u="heavy" spc="-20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6"/>
              </a:rPr>
              <a:t>Link</a:t>
            </a:r>
            <a:r>
              <a:rPr sz="2400" u="none" spc="-20" dirty="0">
                <a:solidFill>
                  <a:srgbClr val="1A7CAF"/>
                </a:solidFill>
                <a:latin typeface="Verdana"/>
                <a:cs typeface="Verdana"/>
              </a:rPr>
              <a:t> </a:t>
            </a:r>
            <a:r>
              <a:rPr sz="2400" u="none" spc="-20" dirty="0">
                <a:latin typeface="Verdana"/>
                <a:cs typeface="Verdana"/>
              </a:rPr>
              <a:t>Health</a:t>
            </a:r>
            <a:r>
              <a:rPr sz="2400" u="none" spc="-220" dirty="0">
                <a:latin typeface="Verdana"/>
                <a:cs typeface="Verdana"/>
              </a:rPr>
              <a:t> </a:t>
            </a:r>
            <a:r>
              <a:rPr sz="2400" u="none" spc="-60" dirty="0">
                <a:latin typeface="Verdana"/>
                <a:cs typeface="Verdana"/>
              </a:rPr>
              <a:t>Insurance</a:t>
            </a:r>
            <a:r>
              <a:rPr sz="2400" u="none" spc="-215" dirty="0">
                <a:latin typeface="Verdana"/>
                <a:cs typeface="Verdana"/>
              </a:rPr>
              <a:t> </a:t>
            </a:r>
            <a:r>
              <a:rPr sz="2400" u="none" spc="-35" dirty="0">
                <a:latin typeface="Verdana"/>
                <a:cs typeface="Verdana"/>
              </a:rPr>
              <a:t>Trends</a:t>
            </a:r>
            <a:r>
              <a:rPr sz="2400" u="none" spc="-215" dirty="0">
                <a:latin typeface="Verdana"/>
                <a:cs typeface="Verdana"/>
              </a:rPr>
              <a:t> </a:t>
            </a:r>
            <a:r>
              <a:rPr sz="2400" u="heavy" spc="-10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7"/>
              </a:rPr>
              <a:t>Forbes</a:t>
            </a:r>
            <a:r>
              <a:rPr sz="2400" u="heavy" spc="-215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2400" u="heavy" spc="-10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7"/>
              </a:rPr>
              <a:t>Advisor</a:t>
            </a:r>
            <a:endParaRPr sz="2400">
              <a:latin typeface="Verdana"/>
              <a:cs typeface="Verdana"/>
            </a:endParaRPr>
          </a:p>
          <a:p>
            <a:pPr marL="640715" marR="6511290">
              <a:lnSpc>
                <a:spcPct val="117200"/>
              </a:lnSpc>
            </a:pPr>
            <a:r>
              <a:rPr sz="2400" spc="-30" dirty="0">
                <a:latin typeface="Verdana"/>
                <a:cs typeface="Verdana"/>
              </a:rPr>
              <a:t>Statistical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-35" dirty="0">
                <a:latin typeface="Verdana"/>
                <a:cs typeface="Verdana"/>
              </a:rPr>
              <a:t>Techniques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-30" dirty="0">
                <a:latin typeface="Verdana"/>
                <a:cs typeface="Verdana"/>
              </a:rPr>
              <a:t>in</a:t>
            </a:r>
            <a:r>
              <a:rPr sz="2400" spc="-220" dirty="0">
                <a:latin typeface="Verdana"/>
                <a:cs typeface="Verdana"/>
              </a:rPr>
              <a:t> </a:t>
            </a:r>
            <a:r>
              <a:rPr sz="2400" spc="-60" dirty="0">
                <a:latin typeface="Verdana"/>
                <a:cs typeface="Verdana"/>
              </a:rPr>
              <a:t>Insurance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Analytics</a:t>
            </a:r>
            <a:r>
              <a:rPr sz="2400" u="heavy" spc="-10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8"/>
              </a:rPr>
              <a:t> </a:t>
            </a:r>
            <a:r>
              <a:rPr sz="2400" u="heavy" spc="-65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8"/>
              </a:rPr>
              <a:t>Emerald</a:t>
            </a:r>
            <a:r>
              <a:rPr sz="2400" u="heavy" spc="-220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8"/>
              </a:rPr>
              <a:t> </a:t>
            </a:r>
            <a:r>
              <a:rPr sz="2400" u="heavy" spc="-10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8"/>
              </a:rPr>
              <a:t>Ins</a:t>
            </a:r>
            <a:r>
              <a:rPr sz="2400" u="none" spc="-10" dirty="0">
                <a:solidFill>
                  <a:srgbClr val="1A7CAF"/>
                </a:solidFill>
                <a:latin typeface="Verdana"/>
                <a:cs typeface="Verdana"/>
                <a:hlinkClick r:id="rId8"/>
              </a:rPr>
              <a:t>ig</a:t>
            </a:r>
            <a:r>
              <a:rPr sz="2400" u="heavy" spc="-10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8"/>
              </a:rPr>
              <a:t>ht</a:t>
            </a:r>
            <a:r>
              <a:rPr sz="2400" u="none" spc="-10" dirty="0">
                <a:solidFill>
                  <a:srgbClr val="1A7CAF"/>
                </a:solidFill>
                <a:latin typeface="Verdana"/>
                <a:cs typeface="Verdana"/>
              </a:rPr>
              <a:t> </a:t>
            </a:r>
            <a:r>
              <a:rPr sz="2400" u="none" spc="-55" dirty="0">
                <a:latin typeface="Verdana"/>
                <a:cs typeface="Verdana"/>
              </a:rPr>
              <a:t>Random</a:t>
            </a:r>
            <a:r>
              <a:rPr sz="2400" u="none" spc="-215" dirty="0">
                <a:latin typeface="Verdana"/>
                <a:cs typeface="Verdana"/>
              </a:rPr>
              <a:t> </a:t>
            </a:r>
            <a:r>
              <a:rPr sz="2400" u="none" spc="-20" dirty="0">
                <a:latin typeface="Verdana"/>
                <a:cs typeface="Verdana"/>
              </a:rPr>
              <a:t>Forests</a:t>
            </a:r>
            <a:r>
              <a:rPr sz="2400" u="none" spc="-210" dirty="0">
                <a:latin typeface="Verdana"/>
                <a:cs typeface="Verdana"/>
              </a:rPr>
              <a:t> </a:t>
            </a:r>
            <a:r>
              <a:rPr sz="2400" u="none" spc="-35" dirty="0">
                <a:latin typeface="Verdana"/>
                <a:cs typeface="Verdana"/>
              </a:rPr>
              <a:t>and</a:t>
            </a:r>
            <a:r>
              <a:rPr sz="2400" u="none" spc="-215" dirty="0">
                <a:latin typeface="Verdana"/>
                <a:cs typeface="Verdana"/>
              </a:rPr>
              <a:t> </a:t>
            </a:r>
            <a:r>
              <a:rPr sz="2400" u="none" spc="-20" dirty="0">
                <a:latin typeface="Verdana"/>
                <a:cs typeface="Verdana"/>
              </a:rPr>
              <a:t>Decision</a:t>
            </a:r>
            <a:r>
              <a:rPr sz="2400" u="none" spc="-210" dirty="0">
                <a:latin typeface="Verdana"/>
                <a:cs typeface="Verdana"/>
              </a:rPr>
              <a:t> </a:t>
            </a:r>
            <a:r>
              <a:rPr sz="2400" u="none" spc="-60" dirty="0">
                <a:latin typeface="Verdana"/>
                <a:cs typeface="Verdana"/>
              </a:rPr>
              <a:t>Trees</a:t>
            </a:r>
            <a:r>
              <a:rPr sz="2400" u="none" spc="-210" dirty="0">
                <a:latin typeface="Verdana"/>
                <a:cs typeface="Verdana"/>
              </a:rPr>
              <a:t> </a:t>
            </a:r>
            <a:r>
              <a:rPr sz="2400" u="none" spc="-30" dirty="0">
                <a:latin typeface="Verdana"/>
                <a:cs typeface="Verdana"/>
              </a:rPr>
              <a:t>in</a:t>
            </a:r>
            <a:r>
              <a:rPr sz="2400" u="none" spc="-215" dirty="0">
                <a:latin typeface="Verdana"/>
                <a:cs typeface="Verdana"/>
              </a:rPr>
              <a:t> </a:t>
            </a:r>
            <a:r>
              <a:rPr sz="2400" u="none" spc="-110" dirty="0">
                <a:latin typeface="Verdana"/>
                <a:cs typeface="Verdana"/>
              </a:rPr>
              <a:t>Risk</a:t>
            </a:r>
            <a:r>
              <a:rPr sz="2400" u="none" spc="-210" dirty="0">
                <a:latin typeface="Verdana"/>
                <a:cs typeface="Verdana"/>
              </a:rPr>
              <a:t> </a:t>
            </a:r>
            <a:r>
              <a:rPr sz="2400" u="none" spc="-35" dirty="0">
                <a:latin typeface="Verdana"/>
                <a:cs typeface="Verdana"/>
              </a:rPr>
              <a:t>Estimation</a:t>
            </a:r>
            <a:r>
              <a:rPr sz="2400" u="none" spc="-210" dirty="0">
                <a:latin typeface="Verdana"/>
                <a:cs typeface="Verdana"/>
              </a:rPr>
              <a:t> </a:t>
            </a:r>
            <a:r>
              <a:rPr sz="2400" u="heavy" spc="-20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9"/>
              </a:rPr>
              <a:t>ResearchGate</a:t>
            </a:r>
            <a:endParaRPr sz="2400">
              <a:latin typeface="Verdana"/>
              <a:cs typeface="Verdana"/>
            </a:endParaRPr>
          </a:p>
          <a:p>
            <a:pPr marL="640715" marR="4246245">
              <a:lnSpc>
                <a:spcPct val="117200"/>
              </a:lnSpc>
            </a:pPr>
            <a:r>
              <a:rPr sz="2400" spc="-90" dirty="0">
                <a:latin typeface="Verdana"/>
                <a:cs typeface="Verdana"/>
              </a:rPr>
              <a:t>Fuzzy</a:t>
            </a:r>
            <a:r>
              <a:rPr sz="2400" spc="-195" dirty="0">
                <a:latin typeface="Verdana"/>
                <a:cs typeface="Verdana"/>
              </a:rPr>
              <a:t> </a:t>
            </a:r>
            <a:r>
              <a:rPr sz="2400" spc="-45" dirty="0">
                <a:latin typeface="Verdana"/>
                <a:cs typeface="Verdana"/>
              </a:rPr>
              <a:t>Clustering</a:t>
            </a:r>
            <a:r>
              <a:rPr sz="2400" spc="-190" dirty="0">
                <a:latin typeface="Verdana"/>
                <a:cs typeface="Verdana"/>
              </a:rPr>
              <a:t> </a:t>
            </a:r>
            <a:r>
              <a:rPr sz="2400" spc="-45" dirty="0">
                <a:latin typeface="Verdana"/>
                <a:cs typeface="Verdana"/>
              </a:rPr>
              <a:t>Algorithms</a:t>
            </a:r>
            <a:r>
              <a:rPr sz="2400" spc="-19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for</a:t>
            </a:r>
            <a:r>
              <a:rPr sz="2400" spc="-190" dirty="0">
                <a:latin typeface="Verdana"/>
                <a:cs typeface="Verdana"/>
              </a:rPr>
              <a:t> </a:t>
            </a:r>
            <a:r>
              <a:rPr sz="2400" spc="-60" dirty="0">
                <a:latin typeface="Verdana"/>
                <a:cs typeface="Verdana"/>
              </a:rPr>
              <a:t>Insurance</a:t>
            </a:r>
            <a:r>
              <a:rPr sz="2400" spc="-195" dirty="0">
                <a:latin typeface="Verdana"/>
                <a:cs typeface="Verdana"/>
              </a:rPr>
              <a:t> </a:t>
            </a:r>
            <a:r>
              <a:rPr sz="2400" spc="-50" dirty="0">
                <a:latin typeface="Verdana"/>
                <a:cs typeface="Verdana"/>
              </a:rPr>
              <a:t>Data</a:t>
            </a:r>
            <a:r>
              <a:rPr sz="2400" spc="-190" dirty="0">
                <a:latin typeface="Verdana"/>
                <a:cs typeface="Verdana"/>
              </a:rPr>
              <a:t> </a:t>
            </a:r>
            <a:r>
              <a:rPr sz="2400" spc="-65" dirty="0">
                <a:latin typeface="Verdana"/>
                <a:cs typeface="Verdana"/>
              </a:rPr>
              <a:t>Segmentation</a:t>
            </a:r>
            <a:r>
              <a:rPr sz="2400" spc="-190" dirty="0">
                <a:latin typeface="Verdana"/>
                <a:cs typeface="Verdana"/>
              </a:rPr>
              <a:t> </a:t>
            </a:r>
            <a:r>
              <a:rPr sz="2400" u="heavy" spc="-10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10"/>
              </a:rPr>
              <a:t>ResearchGate</a:t>
            </a:r>
            <a:r>
              <a:rPr sz="2400" u="none" spc="-10" dirty="0">
                <a:solidFill>
                  <a:srgbClr val="1A7CAF"/>
                </a:solidFill>
                <a:latin typeface="Verdana"/>
                <a:cs typeface="Verdana"/>
              </a:rPr>
              <a:t> </a:t>
            </a:r>
            <a:r>
              <a:rPr sz="2400" u="none" spc="-20" dirty="0">
                <a:latin typeface="Verdana"/>
                <a:cs typeface="Verdana"/>
              </a:rPr>
              <a:t>Multivariate</a:t>
            </a:r>
            <a:r>
              <a:rPr sz="2400" u="none" spc="-185" dirty="0">
                <a:latin typeface="Verdana"/>
                <a:cs typeface="Verdana"/>
              </a:rPr>
              <a:t> </a:t>
            </a:r>
            <a:r>
              <a:rPr sz="2400" u="none" spc="-30" dirty="0">
                <a:latin typeface="Verdana"/>
                <a:cs typeface="Verdana"/>
              </a:rPr>
              <a:t>Statistical</a:t>
            </a:r>
            <a:r>
              <a:rPr sz="2400" u="none" spc="-185" dirty="0">
                <a:latin typeface="Verdana"/>
                <a:cs typeface="Verdana"/>
              </a:rPr>
              <a:t> </a:t>
            </a:r>
            <a:r>
              <a:rPr sz="2400" u="none" spc="-45" dirty="0">
                <a:latin typeface="Verdana"/>
                <a:cs typeface="Verdana"/>
              </a:rPr>
              <a:t>Analysis</a:t>
            </a:r>
            <a:r>
              <a:rPr sz="2400" u="none" spc="-175" dirty="0">
                <a:latin typeface="Verdana"/>
                <a:cs typeface="Verdana"/>
              </a:rPr>
              <a:t> </a:t>
            </a:r>
            <a:r>
              <a:rPr sz="2400" u="heavy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11"/>
              </a:rPr>
              <a:t>Applied</a:t>
            </a:r>
            <a:r>
              <a:rPr sz="2400" u="heavy" spc="-185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11"/>
              </a:rPr>
              <a:t> </a:t>
            </a:r>
            <a:r>
              <a:rPr sz="2400" u="heavy" spc="-20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11"/>
              </a:rPr>
              <a:t>Multivariate</a:t>
            </a:r>
            <a:r>
              <a:rPr sz="2400" u="heavy" spc="-180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11"/>
              </a:rPr>
              <a:t> </a:t>
            </a:r>
            <a:r>
              <a:rPr sz="2400" u="heavy" spc="-30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11"/>
              </a:rPr>
              <a:t>Statistics</a:t>
            </a:r>
            <a:r>
              <a:rPr sz="2400" u="heavy" spc="-185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11"/>
              </a:rPr>
              <a:t> </a:t>
            </a:r>
            <a:r>
              <a:rPr sz="2400" u="heavy" spc="-160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11"/>
              </a:rPr>
              <a:t>–</a:t>
            </a:r>
            <a:r>
              <a:rPr sz="2400" u="heavy" spc="-180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11"/>
              </a:rPr>
              <a:t> </a:t>
            </a:r>
            <a:r>
              <a:rPr sz="2400" u="heavy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11"/>
              </a:rPr>
              <a:t>Johnson</a:t>
            </a:r>
            <a:r>
              <a:rPr sz="2400" u="heavy" spc="-185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11"/>
              </a:rPr>
              <a:t> </a:t>
            </a:r>
            <a:r>
              <a:rPr sz="2400" u="heavy" spc="-165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11"/>
              </a:rPr>
              <a:t>&amp;</a:t>
            </a:r>
            <a:r>
              <a:rPr sz="2400" u="heavy" spc="-185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11"/>
              </a:rPr>
              <a:t> </a:t>
            </a:r>
            <a:r>
              <a:rPr sz="2400" u="heavy" spc="-10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11"/>
              </a:rPr>
              <a:t>Wichern</a:t>
            </a:r>
            <a:r>
              <a:rPr sz="2400" u="none" spc="-10" dirty="0">
                <a:solidFill>
                  <a:srgbClr val="1A7CAF"/>
                </a:solidFill>
                <a:latin typeface="Verdana"/>
                <a:cs typeface="Verdana"/>
              </a:rPr>
              <a:t> </a:t>
            </a:r>
            <a:r>
              <a:rPr sz="2400" u="none" spc="-55" dirty="0">
                <a:latin typeface="Verdana"/>
                <a:cs typeface="Verdana"/>
              </a:rPr>
              <a:t>K-</a:t>
            </a:r>
            <a:r>
              <a:rPr sz="2400" u="none" spc="-60" dirty="0">
                <a:latin typeface="Verdana"/>
                <a:cs typeface="Verdana"/>
              </a:rPr>
              <a:t>Nearest</a:t>
            </a:r>
            <a:r>
              <a:rPr sz="2400" u="none" spc="-200" dirty="0">
                <a:latin typeface="Verdana"/>
                <a:cs typeface="Verdana"/>
              </a:rPr>
              <a:t> </a:t>
            </a:r>
            <a:r>
              <a:rPr sz="2400" u="none" spc="-35" dirty="0">
                <a:latin typeface="Verdana"/>
                <a:cs typeface="Verdana"/>
              </a:rPr>
              <a:t>Neighbors</a:t>
            </a:r>
            <a:r>
              <a:rPr sz="2400" u="none" spc="-200" dirty="0">
                <a:latin typeface="Verdana"/>
                <a:cs typeface="Verdana"/>
              </a:rPr>
              <a:t> </a:t>
            </a:r>
            <a:r>
              <a:rPr sz="2400" u="none" spc="-45" dirty="0">
                <a:latin typeface="Verdana"/>
                <a:cs typeface="Verdana"/>
              </a:rPr>
              <a:t>Algorithm</a:t>
            </a:r>
            <a:r>
              <a:rPr sz="2400" u="none" spc="-190" dirty="0">
                <a:latin typeface="Verdana"/>
                <a:cs typeface="Verdana"/>
              </a:rPr>
              <a:t> </a:t>
            </a:r>
            <a:r>
              <a:rPr sz="2400" u="heavy" spc="-10" dirty="0">
                <a:solidFill>
                  <a:srgbClr val="1A7CAF"/>
                </a:solidFill>
                <a:uFill>
                  <a:solidFill>
                    <a:srgbClr val="1A7CAF"/>
                  </a:solidFill>
                </a:uFill>
                <a:latin typeface="Verdana"/>
                <a:cs typeface="Verdana"/>
                <a:hlinkClick r:id="rId12"/>
              </a:rPr>
              <a:t>GeeksForGeeks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4305300" cy="1304925"/>
          </a:xfrm>
          <a:custGeom>
            <a:avLst/>
            <a:gdLst/>
            <a:ahLst/>
            <a:cxnLst/>
            <a:rect l="l" t="t" r="r" b="b"/>
            <a:pathLst>
              <a:path w="4305300" h="1304925">
                <a:moveTo>
                  <a:pt x="4007045" y="1304852"/>
                </a:moveTo>
                <a:lnTo>
                  <a:pt x="298551" y="1304852"/>
                </a:lnTo>
                <a:lnTo>
                  <a:pt x="291047" y="1304575"/>
                </a:lnTo>
                <a:lnTo>
                  <a:pt x="246353" y="1299062"/>
                </a:lnTo>
                <a:lnTo>
                  <a:pt x="202954" y="1287052"/>
                </a:lnTo>
                <a:lnTo>
                  <a:pt x="161786" y="1268803"/>
                </a:lnTo>
                <a:lnTo>
                  <a:pt x="123741" y="1244712"/>
                </a:lnTo>
                <a:lnTo>
                  <a:pt x="89644" y="1215299"/>
                </a:lnTo>
                <a:lnTo>
                  <a:pt x="60230" y="1181201"/>
                </a:lnTo>
                <a:lnTo>
                  <a:pt x="36139" y="1143156"/>
                </a:lnTo>
                <a:lnTo>
                  <a:pt x="17891" y="1101989"/>
                </a:lnTo>
                <a:lnTo>
                  <a:pt x="5880" y="1058589"/>
                </a:lnTo>
                <a:lnTo>
                  <a:pt x="368" y="1013896"/>
                </a:lnTo>
                <a:lnTo>
                  <a:pt x="0" y="1006392"/>
                </a:lnTo>
                <a:lnTo>
                  <a:pt x="0" y="0"/>
                </a:lnTo>
                <a:lnTo>
                  <a:pt x="4305299" y="0"/>
                </a:lnTo>
                <a:lnTo>
                  <a:pt x="4305299" y="1013896"/>
                </a:lnTo>
                <a:lnTo>
                  <a:pt x="4299716" y="1058589"/>
                </a:lnTo>
                <a:lnTo>
                  <a:pt x="4287706" y="1101989"/>
                </a:lnTo>
                <a:lnTo>
                  <a:pt x="4269457" y="1143156"/>
                </a:lnTo>
                <a:lnTo>
                  <a:pt x="4245365" y="1181201"/>
                </a:lnTo>
                <a:lnTo>
                  <a:pt x="4215952" y="1215299"/>
                </a:lnTo>
                <a:lnTo>
                  <a:pt x="4181854" y="1244712"/>
                </a:lnTo>
                <a:lnTo>
                  <a:pt x="4143809" y="1268803"/>
                </a:lnTo>
                <a:lnTo>
                  <a:pt x="4102641" y="1287052"/>
                </a:lnTo>
                <a:lnTo>
                  <a:pt x="4059242" y="1299062"/>
                </a:lnTo>
                <a:lnTo>
                  <a:pt x="4014550" y="1304575"/>
                </a:lnTo>
                <a:lnTo>
                  <a:pt x="4007045" y="1304852"/>
                </a:lnTo>
                <a:close/>
              </a:path>
            </a:pathLst>
          </a:custGeom>
          <a:solidFill>
            <a:srgbClr val="65C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4650" rIns="0" bIns="0" rtlCol="0">
            <a:spAutoFit/>
          </a:bodyPr>
          <a:lstStyle/>
          <a:p>
            <a:pPr marL="186055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REFERENCES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411465" y="150801"/>
            <a:ext cx="17571720" cy="9917430"/>
            <a:chOff x="411465" y="150801"/>
            <a:chExt cx="17571720" cy="9917430"/>
          </a:xfrm>
        </p:grpSpPr>
        <p:sp>
          <p:nvSpPr>
            <p:cNvPr id="21" name="object 21"/>
            <p:cNvSpPr/>
            <p:nvPr/>
          </p:nvSpPr>
          <p:spPr>
            <a:xfrm>
              <a:off x="430514" y="150801"/>
              <a:ext cx="0" cy="9849485"/>
            </a:xfrm>
            <a:custGeom>
              <a:avLst/>
              <a:gdLst/>
              <a:ahLst/>
              <a:cxnLst/>
              <a:rect l="l" t="t" r="r" b="b"/>
              <a:pathLst>
                <a:path h="9849485">
                  <a:moveTo>
                    <a:pt x="0" y="0"/>
                  </a:moveTo>
                  <a:lnTo>
                    <a:pt x="0" y="984927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963556" y="218926"/>
              <a:ext cx="0" cy="9849485"/>
            </a:xfrm>
            <a:custGeom>
              <a:avLst/>
              <a:gdLst/>
              <a:ahLst/>
              <a:cxnLst/>
              <a:rect l="l" t="t" r="r" b="b"/>
              <a:pathLst>
                <a:path h="9849485">
                  <a:moveTo>
                    <a:pt x="0" y="0"/>
                  </a:moveTo>
                  <a:lnTo>
                    <a:pt x="0" y="984927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0523" y="9980964"/>
              <a:ext cx="17533620" cy="19050"/>
            </a:xfrm>
            <a:custGeom>
              <a:avLst/>
              <a:gdLst/>
              <a:ahLst/>
              <a:cxnLst/>
              <a:rect l="l" t="t" r="r" b="b"/>
              <a:pathLst>
                <a:path w="17533620" h="19050">
                  <a:moveTo>
                    <a:pt x="17533042" y="1905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0544" y="180759"/>
              <a:ext cx="17533620" cy="19050"/>
            </a:xfrm>
            <a:custGeom>
              <a:avLst/>
              <a:gdLst/>
              <a:ahLst/>
              <a:cxnLst/>
              <a:rect l="l" t="t" r="r" b="b"/>
              <a:pathLst>
                <a:path w="17533620" h="19050">
                  <a:moveTo>
                    <a:pt x="17533042" y="1905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6072" y="8292267"/>
            <a:ext cx="1647189" cy="878205"/>
          </a:xfrm>
          <a:custGeom>
            <a:avLst/>
            <a:gdLst/>
            <a:ahLst/>
            <a:cxnLst/>
            <a:rect l="l" t="t" r="r" b="b"/>
            <a:pathLst>
              <a:path w="1647189" h="878204">
                <a:moveTo>
                  <a:pt x="0" y="877937"/>
                </a:moveTo>
                <a:lnTo>
                  <a:pt x="0" y="657776"/>
                </a:lnTo>
                <a:lnTo>
                  <a:pt x="283321" y="439419"/>
                </a:lnTo>
                <a:lnTo>
                  <a:pt x="0" y="220161"/>
                </a:lnTo>
                <a:lnTo>
                  <a:pt x="0" y="0"/>
                </a:lnTo>
                <a:lnTo>
                  <a:pt x="567546" y="438517"/>
                </a:lnTo>
                <a:lnTo>
                  <a:pt x="0" y="877937"/>
                </a:lnTo>
                <a:close/>
              </a:path>
              <a:path w="1647189" h="878204">
                <a:moveTo>
                  <a:pt x="539574" y="877937"/>
                </a:moveTo>
                <a:lnTo>
                  <a:pt x="539574" y="657776"/>
                </a:lnTo>
                <a:lnTo>
                  <a:pt x="822896" y="439419"/>
                </a:lnTo>
                <a:lnTo>
                  <a:pt x="539574" y="220161"/>
                </a:lnTo>
                <a:lnTo>
                  <a:pt x="539574" y="0"/>
                </a:lnTo>
                <a:lnTo>
                  <a:pt x="1107121" y="438517"/>
                </a:lnTo>
                <a:lnTo>
                  <a:pt x="539574" y="877937"/>
                </a:lnTo>
                <a:close/>
              </a:path>
              <a:path w="1647189" h="878204">
                <a:moveTo>
                  <a:pt x="1079149" y="877937"/>
                </a:moveTo>
                <a:lnTo>
                  <a:pt x="1079149" y="657776"/>
                </a:lnTo>
                <a:lnTo>
                  <a:pt x="1362471" y="439419"/>
                </a:lnTo>
                <a:lnTo>
                  <a:pt x="1079149" y="220161"/>
                </a:lnTo>
                <a:lnTo>
                  <a:pt x="1079149" y="0"/>
                </a:lnTo>
                <a:lnTo>
                  <a:pt x="1646696" y="438517"/>
                </a:lnTo>
                <a:lnTo>
                  <a:pt x="1079149" y="877937"/>
                </a:lnTo>
                <a:close/>
              </a:path>
            </a:pathLst>
          </a:custGeom>
          <a:solidFill>
            <a:srgbClr val="F6B4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1265" y="787548"/>
            <a:ext cx="480631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b="1" spc="330" dirty="0">
                <a:solidFill>
                  <a:srgbClr val="F6B4A6"/>
                </a:solidFill>
                <a:latin typeface="Calibri"/>
                <a:cs typeface="Calibri"/>
              </a:rPr>
              <a:t>Introduction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25894" y="2801730"/>
            <a:ext cx="14942819" cy="6369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410" marR="53975">
              <a:lnSpc>
                <a:spcPct val="116100"/>
              </a:lnSpc>
              <a:spcBef>
                <a:spcPts val="100"/>
              </a:spcBef>
            </a:pPr>
            <a:r>
              <a:rPr sz="2800" spc="-26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2800" spc="-1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Arial Black"/>
                <a:cs typeface="Arial Black"/>
              </a:rPr>
              <a:t>vital</a:t>
            </a:r>
            <a:r>
              <a:rPr sz="2800" spc="-1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Arial Black"/>
                <a:cs typeface="Arial Black"/>
              </a:rPr>
              <a:t>tool</a:t>
            </a:r>
            <a:r>
              <a:rPr sz="2800" spc="-1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sz="2800" spc="-1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35" dirty="0">
                <a:solidFill>
                  <a:srgbClr val="FFFFFF"/>
                </a:solidFill>
                <a:latin typeface="Arial Black"/>
                <a:cs typeface="Arial Black"/>
              </a:rPr>
              <a:t>financial</a:t>
            </a:r>
            <a:r>
              <a:rPr sz="2800" spc="-1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60" dirty="0">
                <a:solidFill>
                  <a:srgbClr val="FFFFFF"/>
                </a:solidFill>
                <a:latin typeface="Arial Black"/>
                <a:cs typeface="Arial Black"/>
              </a:rPr>
              <a:t>security,</a:t>
            </a:r>
            <a:r>
              <a:rPr sz="2800" spc="-1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35" dirty="0">
                <a:solidFill>
                  <a:srgbClr val="FFFFFF"/>
                </a:solidFill>
                <a:latin typeface="Arial Black"/>
                <a:cs typeface="Arial Black"/>
              </a:rPr>
              <a:t>ensuring</a:t>
            </a:r>
            <a:r>
              <a:rPr sz="2800" spc="-1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325" dirty="0">
                <a:solidFill>
                  <a:srgbClr val="FFFFFF"/>
                </a:solidFill>
                <a:latin typeface="Arial Black"/>
                <a:cs typeface="Arial Black"/>
              </a:rPr>
              <a:t>access</a:t>
            </a:r>
            <a:r>
              <a:rPr sz="2800" spc="-1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sz="2800" spc="-1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Arial Black"/>
                <a:cs typeface="Arial Black"/>
              </a:rPr>
              <a:t>medical</a:t>
            </a:r>
            <a:r>
              <a:rPr sz="2800" spc="-1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Arial Black"/>
                <a:cs typeface="Arial Black"/>
              </a:rPr>
              <a:t>care</a:t>
            </a:r>
            <a:r>
              <a:rPr sz="2800" spc="-1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Arial Black"/>
                <a:cs typeface="Arial Black"/>
              </a:rPr>
              <a:t>without</a:t>
            </a:r>
            <a:r>
              <a:rPr sz="2800" spc="-1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70" dirty="0">
                <a:solidFill>
                  <a:srgbClr val="FFFFFF"/>
                </a:solidFill>
                <a:latin typeface="Arial Black"/>
                <a:cs typeface="Arial Black"/>
              </a:rPr>
              <a:t>excessive </a:t>
            </a:r>
            <a:r>
              <a:rPr sz="2800" spc="-100" dirty="0">
                <a:solidFill>
                  <a:srgbClr val="FFFFFF"/>
                </a:solidFill>
                <a:latin typeface="Arial Black"/>
                <a:cs typeface="Arial Black"/>
              </a:rPr>
              <a:t>expenses.</a:t>
            </a:r>
            <a:endParaRPr sz="2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140"/>
              </a:spcBef>
            </a:pPr>
            <a:endParaRPr sz="2800">
              <a:latin typeface="Arial Black"/>
              <a:cs typeface="Arial Black"/>
            </a:endParaRPr>
          </a:p>
          <a:p>
            <a:pPr marL="12700" marR="5080">
              <a:lnSpc>
                <a:spcPct val="116100"/>
              </a:lnSpc>
            </a:pPr>
            <a:r>
              <a:rPr sz="2800" spc="-110" dirty="0">
                <a:solidFill>
                  <a:srgbClr val="FFFFFF"/>
                </a:solidFill>
                <a:latin typeface="Arial Black"/>
                <a:cs typeface="Arial Black"/>
              </a:rPr>
              <a:t>Urban</a:t>
            </a: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Arial Black"/>
                <a:cs typeface="Arial Black"/>
              </a:rPr>
              <a:t>areas</a:t>
            </a: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Arial Black"/>
                <a:cs typeface="Arial Black"/>
              </a:rPr>
              <a:t>benefit</a:t>
            </a: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 Black"/>
                <a:cs typeface="Arial Black"/>
              </a:rPr>
              <a:t>from</a:t>
            </a: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Arial Black"/>
                <a:cs typeface="Arial Black"/>
              </a:rPr>
              <a:t>better</a:t>
            </a: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50" dirty="0">
                <a:solidFill>
                  <a:srgbClr val="FFFFFF"/>
                </a:solidFill>
                <a:latin typeface="Arial Black"/>
                <a:cs typeface="Arial Black"/>
              </a:rPr>
              <a:t>healthcare</a:t>
            </a: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325" dirty="0">
                <a:solidFill>
                  <a:srgbClr val="FFFFFF"/>
                </a:solidFill>
                <a:latin typeface="Arial Black"/>
                <a:cs typeface="Arial Black"/>
              </a:rPr>
              <a:t>access</a:t>
            </a: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Arial Black"/>
                <a:cs typeface="Arial Black"/>
              </a:rPr>
              <a:t>higher</a:t>
            </a: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Arial Black"/>
                <a:cs typeface="Arial Black"/>
              </a:rPr>
              <a:t>insurance</a:t>
            </a: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Arial Black"/>
                <a:cs typeface="Arial Black"/>
              </a:rPr>
              <a:t>awareness, </a:t>
            </a:r>
            <a:r>
              <a:rPr sz="2800" spc="-145" dirty="0">
                <a:solidFill>
                  <a:srgbClr val="FFFFFF"/>
                </a:solidFill>
                <a:latin typeface="Arial Black"/>
                <a:cs typeface="Arial Black"/>
              </a:rPr>
              <a:t>while</a:t>
            </a:r>
            <a:r>
              <a:rPr sz="2800" spc="-1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Arial Black"/>
                <a:cs typeface="Arial Black"/>
              </a:rPr>
              <a:t>rural</a:t>
            </a:r>
            <a:r>
              <a:rPr sz="2800" spc="-1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Arial Black"/>
                <a:cs typeface="Arial Black"/>
              </a:rPr>
              <a:t>populations</a:t>
            </a:r>
            <a:r>
              <a:rPr sz="2800" spc="-1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Arial Black"/>
                <a:cs typeface="Arial Black"/>
              </a:rPr>
              <a:t>face</a:t>
            </a:r>
            <a:r>
              <a:rPr sz="2800" spc="-1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Arial Black"/>
                <a:cs typeface="Arial Black"/>
              </a:rPr>
              <a:t>challenges</a:t>
            </a:r>
            <a:r>
              <a:rPr sz="2800" spc="-1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35" dirty="0">
                <a:solidFill>
                  <a:srgbClr val="FFFFFF"/>
                </a:solidFill>
                <a:latin typeface="Arial Black"/>
                <a:cs typeface="Arial Black"/>
              </a:rPr>
              <a:t>like</a:t>
            </a:r>
            <a:r>
              <a:rPr sz="2800" spc="-1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Arial Black"/>
                <a:cs typeface="Arial Black"/>
              </a:rPr>
              <a:t>affordability</a:t>
            </a:r>
            <a:r>
              <a:rPr sz="2800" spc="-1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2800" spc="-1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Arial Black"/>
                <a:cs typeface="Arial Black"/>
              </a:rPr>
              <a:t>limited</a:t>
            </a:r>
            <a:r>
              <a:rPr sz="2800" spc="-1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Arial Black"/>
                <a:cs typeface="Arial Black"/>
              </a:rPr>
              <a:t>facilities.</a:t>
            </a:r>
            <a:endParaRPr sz="2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95"/>
              </a:spcBef>
            </a:pPr>
            <a:endParaRPr sz="2800">
              <a:latin typeface="Arial Black"/>
              <a:cs typeface="Arial Black"/>
            </a:endParaRPr>
          </a:p>
          <a:p>
            <a:pPr marL="12700" marR="1737995">
              <a:lnSpc>
                <a:spcPct val="116100"/>
              </a:lnSpc>
            </a:pPr>
            <a:r>
              <a:rPr sz="2800" spc="-229" dirty="0">
                <a:solidFill>
                  <a:srgbClr val="FFFFFF"/>
                </a:solidFill>
                <a:latin typeface="Arial Black"/>
                <a:cs typeface="Arial Black"/>
              </a:rPr>
              <a:t>Economic</a:t>
            </a:r>
            <a:r>
              <a:rPr sz="2800" spc="-1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Arial Black"/>
                <a:cs typeface="Arial Black"/>
              </a:rPr>
              <a:t>liberalization</a:t>
            </a:r>
            <a:r>
              <a:rPr sz="2800" spc="-1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2800" spc="-1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Arial Black"/>
                <a:cs typeface="Arial Black"/>
              </a:rPr>
              <a:t>IRDAI</a:t>
            </a:r>
            <a:r>
              <a:rPr sz="2800" spc="-1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35" dirty="0">
                <a:solidFill>
                  <a:srgbClr val="FFFFFF"/>
                </a:solidFill>
                <a:latin typeface="Arial Black"/>
                <a:cs typeface="Arial Black"/>
              </a:rPr>
              <a:t>regulations</a:t>
            </a:r>
            <a:r>
              <a:rPr sz="2800" spc="-1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Arial Black"/>
                <a:cs typeface="Arial Black"/>
              </a:rPr>
              <a:t>have</a:t>
            </a:r>
            <a:r>
              <a:rPr sz="2800" spc="-1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Arial Black"/>
                <a:cs typeface="Arial Black"/>
              </a:rPr>
              <a:t>boosted</a:t>
            </a:r>
            <a:r>
              <a:rPr sz="2800" spc="-1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Arial Black"/>
                <a:cs typeface="Arial Black"/>
              </a:rPr>
              <a:t>private</a:t>
            </a:r>
            <a:r>
              <a:rPr sz="2800" spc="-1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Black"/>
                <a:cs typeface="Arial Black"/>
              </a:rPr>
              <a:t>health </a:t>
            </a:r>
            <a:r>
              <a:rPr sz="2800" spc="-155" dirty="0">
                <a:solidFill>
                  <a:srgbClr val="FFFFFF"/>
                </a:solidFill>
                <a:latin typeface="Arial Black"/>
                <a:cs typeface="Arial Black"/>
              </a:rPr>
              <a:t>insurance,</a:t>
            </a:r>
            <a:r>
              <a:rPr sz="2800" spc="-1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Arial Black"/>
                <a:cs typeface="Arial Black"/>
              </a:rPr>
              <a:t>but</a:t>
            </a:r>
            <a:r>
              <a:rPr sz="2800" spc="-1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Arial Black"/>
                <a:cs typeface="Arial Black"/>
              </a:rPr>
              <a:t>penetration</a:t>
            </a:r>
            <a:r>
              <a:rPr sz="2800" spc="-1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35" dirty="0">
                <a:solidFill>
                  <a:srgbClr val="FFFFFF"/>
                </a:solidFill>
                <a:latin typeface="Arial Black"/>
                <a:cs typeface="Arial Black"/>
              </a:rPr>
              <a:t>remains</a:t>
            </a:r>
            <a:r>
              <a:rPr sz="2800" spc="-1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Black"/>
                <a:cs typeface="Arial Black"/>
              </a:rPr>
              <a:t>uneven</a:t>
            </a:r>
            <a:endParaRPr sz="2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165"/>
              </a:spcBef>
            </a:pPr>
            <a:endParaRPr sz="2800">
              <a:latin typeface="Arial Black"/>
              <a:cs typeface="Arial Black"/>
            </a:endParaRPr>
          </a:p>
          <a:p>
            <a:pPr marL="12700" marR="970915" indent="92075">
              <a:lnSpc>
                <a:spcPct val="116100"/>
              </a:lnSpc>
            </a:pPr>
            <a:r>
              <a:rPr sz="2800" spc="-155" dirty="0">
                <a:solidFill>
                  <a:srgbClr val="FFFFFF"/>
                </a:solidFill>
                <a:latin typeface="Arial Black"/>
                <a:cs typeface="Arial Black"/>
              </a:rPr>
              <a:t>Analyzing</a:t>
            </a:r>
            <a:r>
              <a:rPr sz="2800" spc="-1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Arial Black"/>
                <a:cs typeface="Arial Black"/>
              </a:rPr>
              <a:t>claim</a:t>
            </a:r>
            <a:r>
              <a:rPr sz="2800" spc="-1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Arial Black"/>
                <a:cs typeface="Arial Black"/>
              </a:rPr>
              <a:t>patterns</a:t>
            </a:r>
            <a:r>
              <a:rPr sz="2800" spc="-1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2800" spc="-1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Arial Black"/>
                <a:cs typeface="Arial Black"/>
              </a:rPr>
              <a:t>insurance</a:t>
            </a:r>
            <a:r>
              <a:rPr sz="2800" spc="-1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Arial Black"/>
                <a:cs typeface="Arial Black"/>
              </a:rPr>
              <a:t>utilization</a:t>
            </a:r>
            <a:r>
              <a:rPr sz="2800" spc="-1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sz="2800" spc="-1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35" dirty="0">
                <a:solidFill>
                  <a:srgbClr val="FFFFFF"/>
                </a:solidFill>
                <a:latin typeface="Arial Black"/>
                <a:cs typeface="Arial Black"/>
              </a:rPr>
              <a:t>bridge</a:t>
            </a:r>
            <a:r>
              <a:rPr sz="2800" spc="-1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Arial Black"/>
                <a:cs typeface="Arial Black"/>
              </a:rPr>
              <a:t>gaps</a:t>
            </a:r>
            <a:r>
              <a:rPr sz="2800" spc="-1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2800" spc="-1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Black"/>
                <a:cs typeface="Arial Black"/>
              </a:rPr>
              <a:t>improve </a:t>
            </a:r>
            <a:r>
              <a:rPr sz="2800" spc="-200" dirty="0">
                <a:solidFill>
                  <a:srgbClr val="FFFFFF"/>
                </a:solidFill>
                <a:latin typeface="Arial Black"/>
                <a:cs typeface="Arial Black"/>
              </a:rPr>
              <a:t>accessibility</a:t>
            </a:r>
            <a:r>
              <a:rPr sz="2800" spc="-1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sz="2800" spc="-1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Arial Black"/>
                <a:cs typeface="Arial Black"/>
              </a:rPr>
              <a:t>diverse</a:t>
            </a:r>
            <a:r>
              <a:rPr sz="2800" spc="-1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Arial Black"/>
                <a:cs typeface="Arial Black"/>
              </a:rPr>
              <a:t>populations.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6072" y="6499786"/>
            <a:ext cx="1647189" cy="878205"/>
          </a:xfrm>
          <a:custGeom>
            <a:avLst/>
            <a:gdLst/>
            <a:ahLst/>
            <a:cxnLst/>
            <a:rect l="l" t="t" r="r" b="b"/>
            <a:pathLst>
              <a:path w="1647189" h="878204">
                <a:moveTo>
                  <a:pt x="0" y="877937"/>
                </a:moveTo>
                <a:lnTo>
                  <a:pt x="0" y="657776"/>
                </a:lnTo>
                <a:lnTo>
                  <a:pt x="283321" y="439419"/>
                </a:lnTo>
                <a:lnTo>
                  <a:pt x="0" y="220161"/>
                </a:lnTo>
                <a:lnTo>
                  <a:pt x="0" y="0"/>
                </a:lnTo>
                <a:lnTo>
                  <a:pt x="567546" y="438517"/>
                </a:lnTo>
                <a:lnTo>
                  <a:pt x="0" y="877937"/>
                </a:lnTo>
                <a:close/>
              </a:path>
              <a:path w="1647189" h="878204">
                <a:moveTo>
                  <a:pt x="539574" y="877937"/>
                </a:moveTo>
                <a:lnTo>
                  <a:pt x="539574" y="657776"/>
                </a:lnTo>
                <a:lnTo>
                  <a:pt x="822896" y="439419"/>
                </a:lnTo>
                <a:lnTo>
                  <a:pt x="539574" y="220161"/>
                </a:lnTo>
                <a:lnTo>
                  <a:pt x="539574" y="0"/>
                </a:lnTo>
                <a:lnTo>
                  <a:pt x="1107121" y="438517"/>
                </a:lnTo>
                <a:lnTo>
                  <a:pt x="539574" y="877937"/>
                </a:lnTo>
                <a:close/>
              </a:path>
              <a:path w="1647189" h="878204">
                <a:moveTo>
                  <a:pt x="1079149" y="877937"/>
                </a:moveTo>
                <a:lnTo>
                  <a:pt x="1079149" y="657776"/>
                </a:lnTo>
                <a:lnTo>
                  <a:pt x="1362471" y="439419"/>
                </a:lnTo>
                <a:lnTo>
                  <a:pt x="1079149" y="220161"/>
                </a:lnTo>
                <a:lnTo>
                  <a:pt x="1079149" y="0"/>
                </a:lnTo>
                <a:lnTo>
                  <a:pt x="1646696" y="438517"/>
                </a:lnTo>
                <a:lnTo>
                  <a:pt x="1079149" y="877937"/>
                </a:lnTo>
                <a:close/>
              </a:path>
            </a:pathLst>
          </a:custGeom>
          <a:solidFill>
            <a:srgbClr val="F6B4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6072" y="4704459"/>
            <a:ext cx="1647189" cy="878205"/>
          </a:xfrm>
          <a:custGeom>
            <a:avLst/>
            <a:gdLst/>
            <a:ahLst/>
            <a:cxnLst/>
            <a:rect l="l" t="t" r="r" b="b"/>
            <a:pathLst>
              <a:path w="1647189" h="878204">
                <a:moveTo>
                  <a:pt x="0" y="877937"/>
                </a:moveTo>
                <a:lnTo>
                  <a:pt x="0" y="657776"/>
                </a:lnTo>
                <a:lnTo>
                  <a:pt x="283321" y="439419"/>
                </a:lnTo>
                <a:lnTo>
                  <a:pt x="0" y="220161"/>
                </a:lnTo>
                <a:lnTo>
                  <a:pt x="0" y="0"/>
                </a:lnTo>
                <a:lnTo>
                  <a:pt x="567546" y="438517"/>
                </a:lnTo>
                <a:lnTo>
                  <a:pt x="0" y="877937"/>
                </a:lnTo>
                <a:close/>
              </a:path>
              <a:path w="1647189" h="878204">
                <a:moveTo>
                  <a:pt x="539574" y="877937"/>
                </a:moveTo>
                <a:lnTo>
                  <a:pt x="539574" y="657776"/>
                </a:lnTo>
                <a:lnTo>
                  <a:pt x="822896" y="439419"/>
                </a:lnTo>
                <a:lnTo>
                  <a:pt x="539574" y="220161"/>
                </a:lnTo>
                <a:lnTo>
                  <a:pt x="539574" y="0"/>
                </a:lnTo>
                <a:lnTo>
                  <a:pt x="1107121" y="438517"/>
                </a:lnTo>
                <a:lnTo>
                  <a:pt x="539574" y="877937"/>
                </a:lnTo>
                <a:close/>
              </a:path>
              <a:path w="1647189" h="878204">
                <a:moveTo>
                  <a:pt x="1079149" y="877937"/>
                </a:moveTo>
                <a:lnTo>
                  <a:pt x="1079149" y="657776"/>
                </a:lnTo>
                <a:lnTo>
                  <a:pt x="1362471" y="439419"/>
                </a:lnTo>
                <a:lnTo>
                  <a:pt x="1079149" y="220161"/>
                </a:lnTo>
                <a:lnTo>
                  <a:pt x="1079149" y="0"/>
                </a:lnTo>
                <a:lnTo>
                  <a:pt x="1646696" y="438517"/>
                </a:lnTo>
                <a:lnTo>
                  <a:pt x="1079149" y="877937"/>
                </a:lnTo>
                <a:close/>
              </a:path>
            </a:pathLst>
          </a:custGeom>
          <a:solidFill>
            <a:srgbClr val="F6B4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6072" y="2934575"/>
            <a:ext cx="1647189" cy="878205"/>
          </a:xfrm>
          <a:custGeom>
            <a:avLst/>
            <a:gdLst/>
            <a:ahLst/>
            <a:cxnLst/>
            <a:rect l="l" t="t" r="r" b="b"/>
            <a:pathLst>
              <a:path w="1647189" h="878204">
                <a:moveTo>
                  <a:pt x="0" y="877937"/>
                </a:moveTo>
                <a:lnTo>
                  <a:pt x="0" y="657776"/>
                </a:lnTo>
                <a:lnTo>
                  <a:pt x="283321" y="439419"/>
                </a:lnTo>
                <a:lnTo>
                  <a:pt x="0" y="220161"/>
                </a:lnTo>
                <a:lnTo>
                  <a:pt x="0" y="0"/>
                </a:lnTo>
                <a:lnTo>
                  <a:pt x="567546" y="438517"/>
                </a:lnTo>
                <a:lnTo>
                  <a:pt x="0" y="877937"/>
                </a:lnTo>
                <a:close/>
              </a:path>
              <a:path w="1647189" h="878204">
                <a:moveTo>
                  <a:pt x="539574" y="877937"/>
                </a:moveTo>
                <a:lnTo>
                  <a:pt x="539574" y="657776"/>
                </a:lnTo>
                <a:lnTo>
                  <a:pt x="822896" y="439419"/>
                </a:lnTo>
                <a:lnTo>
                  <a:pt x="539574" y="220161"/>
                </a:lnTo>
                <a:lnTo>
                  <a:pt x="539574" y="0"/>
                </a:lnTo>
                <a:lnTo>
                  <a:pt x="1107121" y="438517"/>
                </a:lnTo>
                <a:lnTo>
                  <a:pt x="539574" y="877937"/>
                </a:lnTo>
                <a:close/>
              </a:path>
              <a:path w="1647189" h="878204">
                <a:moveTo>
                  <a:pt x="1079149" y="877937"/>
                </a:moveTo>
                <a:lnTo>
                  <a:pt x="1079149" y="657776"/>
                </a:lnTo>
                <a:lnTo>
                  <a:pt x="1362471" y="439419"/>
                </a:lnTo>
                <a:lnTo>
                  <a:pt x="1079149" y="220161"/>
                </a:lnTo>
                <a:lnTo>
                  <a:pt x="1079149" y="0"/>
                </a:lnTo>
                <a:lnTo>
                  <a:pt x="1646696" y="438517"/>
                </a:lnTo>
                <a:lnTo>
                  <a:pt x="1079149" y="877937"/>
                </a:lnTo>
                <a:close/>
              </a:path>
            </a:pathLst>
          </a:custGeom>
          <a:solidFill>
            <a:srgbClr val="F6B4A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5DB9C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4173" y="3576396"/>
            <a:ext cx="7157266" cy="20208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7006" y="2026209"/>
            <a:ext cx="7247890" cy="312102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770"/>
              </a:spcBef>
            </a:pPr>
            <a:r>
              <a:rPr sz="3500" spc="-220" dirty="0">
                <a:solidFill>
                  <a:srgbClr val="FFFFFF"/>
                </a:solidFill>
                <a:latin typeface="Arial Black"/>
                <a:cs typeface="Arial Black"/>
              </a:rPr>
              <a:t>Inefficiencies</a:t>
            </a:r>
            <a:r>
              <a:rPr sz="3500" spc="-2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155" dirty="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sz="3500" spc="-2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240" dirty="0">
                <a:solidFill>
                  <a:srgbClr val="FFFFFF"/>
                </a:solidFill>
                <a:latin typeface="Arial Black"/>
                <a:cs typeface="Arial Black"/>
              </a:rPr>
              <a:t>insurance</a:t>
            </a:r>
            <a:r>
              <a:rPr sz="3500" spc="-285" dirty="0">
                <a:solidFill>
                  <a:srgbClr val="FFFFFF"/>
                </a:solidFill>
                <a:latin typeface="Arial Black"/>
                <a:cs typeface="Arial Black"/>
              </a:rPr>
              <a:t> claims</a:t>
            </a:r>
            <a:endParaRPr sz="3500">
              <a:latin typeface="Arial Black"/>
              <a:cs typeface="Arial Black"/>
            </a:endParaRPr>
          </a:p>
          <a:p>
            <a:pPr marL="501650" marR="5080" indent="1699260" algn="r">
              <a:lnSpc>
                <a:spcPts val="4870"/>
              </a:lnSpc>
              <a:spcBef>
                <a:spcPts val="125"/>
              </a:spcBef>
            </a:pPr>
            <a:r>
              <a:rPr sz="3500" spc="-254" dirty="0">
                <a:solidFill>
                  <a:srgbClr val="FFFFFF"/>
                </a:solidFill>
                <a:latin typeface="Arial Black"/>
                <a:cs typeface="Arial Black"/>
              </a:rPr>
              <a:t>processing</a:t>
            </a:r>
            <a:r>
              <a:rPr sz="3500" spc="-3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254" dirty="0">
                <a:solidFill>
                  <a:srgbClr val="FFFFFF"/>
                </a:solidFill>
                <a:latin typeface="Arial Black"/>
                <a:cs typeface="Arial Black"/>
              </a:rPr>
              <a:t>arise</a:t>
            </a:r>
            <a:r>
              <a:rPr sz="3500" spc="-3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180" dirty="0">
                <a:solidFill>
                  <a:srgbClr val="FFFFFF"/>
                </a:solidFill>
                <a:latin typeface="Arial Black"/>
                <a:cs typeface="Arial Black"/>
              </a:rPr>
              <a:t>due</a:t>
            </a:r>
            <a:r>
              <a:rPr sz="3500" spc="-3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35" dirty="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sz="3500" spc="-215" dirty="0">
                <a:solidFill>
                  <a:srgbClr val="FFFFFF"/>
                </a:solidFill>
                <a:latin typeface="Arial Black"/>
                <a:cs typeface="Arial Black"/>
              </a:rPr>
              <a:t>demographic,</a:t>
            </a:r>
            <a:r>
              <a:rPr sz="3500" spc="-28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185" dirty="0">
                <a:solidFill>
                  <a:srgbClr val="FFFFFF"/>
                </a:solidFill>
                <a:latin typeface="Arial Black"/>
                <a:cs typeface="Arial Black"/>
              </a:rPr>
              <a:t>behavioral,</a:t>
            </a:r>
            <a:r>
              <a:rPr sz="3500" spc="-2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25" dirty="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sz="3500" spc="-245" dirty="0">
                <a:solidFill>
                  <a:srgbClr val="FFFFFF"/>
                </a:solidFill>
                <a:latin typeface="Arial Black"/>
                <a:cs typeface="Arial Black"/>
              </a:rPr>
              <a:t>economic</a:t>
            </a:r>
            <a:r>
              <a:rPr sz="3500" spc="-28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195" dirty="0">
                <a:solidFill>
                  <a:srgbClr val="FFFFFF"/>
                </a:solidFill>
                <a:latin typeface="Arial Black"/>
                <a:cs typeface="Arial Black"/>
              </a:rPr>
              <a:t>differences</a:t>
            </a:r>
            <a:r>
              <a:rPr sz="3500" spc="-2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225" dirty="0">
                <a:solidFill>
                  <a:srgbClr val="FFFFFF"/>
                </a:solidFill>
                <a:latin typeface="Arial Black"/>
                <a:cs typeface="Arial Black"/>
              </a:rPr>
              <a:t>between </a:t>
            </a:r>
            <a:r>
              <a:rPr sz="3500" spc="-160" dirty="0">
                <a:solidFill>
                  <a:srgbClr val="FFFFFF"/>
                </a:solidFill>
                <a:latin typeface="Arial Black"/>
                <a:cs typeface="Arial Black"/>
              </a:rPr>
              <a:t>rural</a:t>
            </a:r>
            <a:r>
              <a:rPr sz="3500" spc="-3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195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3500" spc="-3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175" dirty="0">
                <a:solidFill>
                  <a:srgbClr val="FFFFFF"/>
                </a:solidFill>
                <a:latin typeface="Arial Black"/>
                <a:cs typeface="Arial Black"/>
              </a:rPr>
              <a:t>urban</a:t>
            </a:r>
            <a:r>
              <a:rPr sz="3500" spc="-3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90" dirty="0">
                <a:solidFill>
                  <a:srgbClr val="FFFFFF"/>
                </a:solidFill>
                <a:latin typeface="Arial Black"/>
                <a:cs typeface="Arial Black"/>
              </a:rPr>
              <a:t>policyholders.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41321" y="5711230"/>
            <a:ext cx="3653790" cy="183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96925">
              <a:lnSpc>
                <a:spcPct val="116399"/>
              </a:lnSpc>
              <a:spcBef>
                <a:spcPts val="100"/>
              </a:spcBef>
            </a:pPr>
            <a:r>
              <a:rPr sz="5100" spc="140" dirty="0">
                <a:solidFill>
                  <a:srgbClr val="FFFFFF"/>
                </a:solidFill>
                <a:latin typeface="Trebuchet MS"/>
                <a:cs typeface="Trebuchet MS"/>
              </a:rPr>
              <a:t>PROBLEM </a:t>
            </a:r>
            <a:r>
              <a:rPr sz="5100" spc="175" dirty="0">
                <a:solidFill>
                  <a:srgbClr val="FFFFFF"/>
                </a:solidFill>
                <a:latin typeface="Trebuchet MS"/>
                <a:cs typeface="Trebuchet MS"/>
              </a:rPr>
              <a:t>STATEMENT</a:t>
            </a:r>
            <a:endParaRPr sz="51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62298" y="4479208"/>
            <a:ext cx="8216265" cy="335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3800" dirty="0">
                <a:solidFill>
                  <a:srgbClr val="111212"/>
                </a:solidFill>
                <a:latin typeface="Trebuchet MS"/>
                <a:cs typeface="Trebuchet MS"/>
              </a:rPr>
              <a:t>The</a:t>
            </a:r>
            <a:r>
              <a:rPr sz="3800" spc="-110" dirty="0">
                <a:solidFill>
                  <a:srgbClr val="111212"/>
                </a:solidFill>
                <a:latin typeface="Trebuchet MS"/>
                <a:cs typeface="Trebuchet MS"/>
              </a:rPr>
              <a:t> </a:t>
            </a:r>
            <a:r>
              <a:rPr sz="3800" dirty="0">
                <a:solidFill>
                  <a:srgbClr val="111212"/>
                </a:solidFill>
                <a:latin typeface="Trebuchet MS"/>
                <a:cs typeface="Trebuchet MS"/>
              </a:rPr>
              <a:t>primary</a:t>
            </a:r>
            <a:r>
              <a:rPr sz="3800" spc="-110" dirty="0">
                <a:solidFill>
                  <a:srgbClr val="111212"/>
                </a:solidFill>
                <a:latin typeface="Trebuchet MS"/>
                <a:cs typeface="Trebuchet MS"/>
              </a:rPr>
              <a:t> </a:t>
            </a:r>
            <a:r>
              <a:rPr sz="3800" dirty="0">
                <a:solidFill>
                  <a:srgbClr val="111212"/>
                </a:solidFill>
                <a:latin typeface="Trebuchet MS"/>
                <a:cs typeface="Trebuchet MS"/>
              </a:rPr>
              <a:t>aim</a:t>
            </a:r>
            <a:r>
              <a:rPr sz="3800" spc="-110" dirty="0">
                <a:solidFill>
                  <a:srgbClr val="111212"/>
                </a:solidFill>
                <a:latin typeface="Trebuchet MS"/>
                <a:cs typeface="Trebuchet MS"/>
              </a:rPr>
              <a:t> </a:t>
            </a:r>
            <a:r>
              <a:rPr sz="3800" dirty="0">
                <a:solidFill>
                  <a:srgbClr val="111212"/>
                </a:solidFill>
                <a:latin typeface="Trebuchet MS"/>
                <a:cs typeface="Trebuchet MS"/>
              </a:rPr>
              <a:t>of</a:t>
            </a:r>
            <a:r>
              <a:rPr sz="3800" spc="-105" dirty="0">
                <a:solidFill>
                  <a:srgbClr val="111212"/>
                </a:solidFill>
                <a:latin typeface="Trebuchet MS"/>
                <a:cs typeface="Trebuchet MS"/>
              </a:rPr>
              <a:t> </a:t>
            </a:r>
            <a:r>
              <a:rPr sz="3800" dirty="0">
                <a:solidFill>
                  <a:srgbClr val="111212"/>
                </a:solidFill>
                <a:latin typeface="Trebuchet MS"/>
                <a:cs typeface="Trebuchet MS"/>
              </a:rPr>
              <a:t>this</a:t>
            </a:r>
            <a:r>
              <a:rPr sz="3800" spc="-110" dirty="0">
                <a:solidFill>
                  <a:srgbClr val="111212"/>
                </a:solidFill>
                <a:latin typeface="Trebuchet MS"/>
                <a:cs typeface="Trebuchet MS"/>
              </a:rPr>
              <a:t> </a:t>
            </a:r>
            <a:r>
              <a:rPr sz="3800" spc="85" dirty="0">
                <a:solidFill>
                  <a:srgbClr val="111212"/>
                </a:solidFill>
                <a:latin typeface="Trebuchet MS"/>
                <a:cs typeface="Trebuchet MS"/>
              </a:rPr>
              <a:t>study</a:t>
            </a:r>
            <a:r>
              <a:rPr sz="3800" spc="-110" dirty="0">
                <a:solidFill>
                  <a:srgbClr val="111212"/>
                </a:solidFill>
                <a:latin typeface="Trebuchet MS"/>
                <a:cs typeface="Trebuchet MS"/>
              </a:rPr>
              <a:t> </a:t>
            </a:r>
            <a:r>
              <a:rPr sz="3800" spc="100" dirty="0">
                <a:solidFill>
                  <a:srgbClr val="111212"/>
                </a:solidFill>
                <a:latin typeface="Trebuchet MS"/>
                <a:cs typeface="Trebuchet MS"/>
              </a:rPr>
              <a:t>is</a:t>
            </a:r>
            <a:r>
              <a:rPr sz="3800" spc="-110" dirty="0">
                <a:solidFill>
                  <a:srgbClr val="111212"/>
                </a:solidFill>
                <a:latin typeface="Trebuchet MS"/>
                <a:cs typeface="Trebuchet MS"/>
              </a:rPr>
              <a:t> </a:t>
            </a:r>
            <a:r>
              <a:rPr sz="3800" spc="-25" dirty="0">
                <a:solidFill>
                  <a:srgbClr val="111212"/>
                </a:solidFill>
                <a:latin typeface="Trebuchet MS"/>
                <a:cs typeface="Trebuchet MS"/>
              </a:rPr>
              <a:t>to </a:t>
            </a:r>
            <a:r>
              <a:rPr sz="3800" dirty="0">
                <a:solidFill>
                  <a:srgbClr val="111212"/>
                </a:solidFill>
                <a:latin typeface="Trebuchet MS"/>
                <a:cs typeface="Trebuchet MS"/>
              </a:rPr>
              <a:t>analyze</a:t>
            </a:r>
            <a:r>
              <a:rPr sz="3800" spc="-110" dirty="0">
                <a:solidFill>
                  <a:srgbClr val="111212"/>
                </a:solidFill>
                <a:latin typeface="Trebuchet MS"/>
                <a:cs typeface="Trebuchet MS"/>
              </a:rPr>
              <a:t> </a:t>
            </a:r>
            <a:r>
              <a:rPr sz="3800" spc="70" dirty="0">
                <a:solidFill>
                  <a:srgbClr val="111212"/>
                </a:solidFill>
                <a:latin typeface="Trebuchet MS"/>
                <a:cs typeface="Trebuchet MS"/>
              </a:rPr>
              <a:t>insurance</a:t>
            </a:r>
            <a:r>
              <a:rPr sz="3800" spc="-105" dirty="0">
                <a:solidFill>
                  <a:srgbClr val="111212"/>
                </a:solidFill>
                <a:latin typeface="Trebuchet MS"/>
                <a:cs typeface="Trebuchet MS"/>
              </a:rPr>
              <a:t> </a:t>
            </a:r>
            <a:r>
              <a:rPr sz="3800" dirty="0">
                <a:solidFill>
                  <a:srgbClr val="111212"/>
                </a:solidFill>
                <a:latin typeface="Trebuchet MS"/>
                <a:cs typeface="Trebuchet MS"/>
              </a:rPr>
              <a:t>claim</a:t>
            </a:r>
            <a:r>
              <a:rPr sz="3800" spc="-105" dirty="0">
                <a:solidFill>
                  <a:srgbClr val="111212"/>
                </a:solidFill>
                <a:latin typeface="Trebuchet MS"/>
                <a:cs typeface="Trebuchet MS"/>
              </a:rPr>
              <a:t> </a:t>
            </a:r>
            <a:r>
              <a:rPr sz="3800" dirty="0">
                <a:solidFill>
                  <a:srgbClr val="111212"/>
                </a:solidFill>
                <a:latin typeface="Trebuchet MS"/>
                <a:cs typeface="Trebuchet MS"/>
              </a:rPr>
              <a:t>patterns</a:t>
            </a:r>
            <a:r>
              <a:rPr sz="3800" spc="-105" dirty="0">
                <a:solidFill>
                  <a:srgbClr val="111212"/>
                </a:solidFill>
                <a:latin typeface="Trebuchet MS"/>
                <a:cs typeface="Trebuchet MS"/>
              </a:rPr>
              <a:t> </a:t>
            </a:r>
            <a:r>
              <a:rPr sz="3800" spc="60" dirty="0">
                <a:solidFill>
                  <a:srgbClr val="111212"/>
                </a:solidFill>
                <a:latin typeface="Trebuchet MS"/>
                <a:cs typeface="Trebuchet MS"/>
              </a:rPr>
              <a:t>and </a:t>
            </a:r>
            <a:r>
              <a:rPr sz="3800" dirty="0">
                <a:solidFill>
                  <a:srgbClr val="111212"/>
                </a:solidFill>
                <a:latin typeface="Trebuchet MS"/>
                <a:cs typeface="Trebuchet MS"/>
              </a:rPr>
              <a:t>policyholder</a:t>
            </a:r>
            <a:r>
              <a:rPr sz="3800" spc="-80" dirty="0">
                <a:solidFill>
                  <a:srgbClr val="111212"/>
                </a:solidFill>
                <a:latin typeface="Trebuchet MS"/>
                <a:cs typeface="Trebuchet MS"/>
              </a:rPr>
              <a:t> </a:t>
            </a:r>
            <a:r>
              <a:rPr sz="3800" spc="45" dirty="0">
                <a:solidFill>
                  <a:srgbClr val="111212"/>
                </a:solidFill>
                <a:latin typeface="Trebuchet MS"/>
                <a:cs typeface="Trebuchet MS"/>
              </a:rPr>
              <a:t>behaviour</a:t>
            </a:r>
            <a:r>
              <a:rPr sz="3800" spc="-75" dirty="0">
                <a:solidFill>
                  <a:srgbClr val="111212"/>
                </a:solidFill>
                <a:latin typeface="Trebuchet MS"/>
                <a:cs typeface="Trebuchet MS"/>
              </a:rPr>
              <a:t> </a:t>
            </a:r>
            <a:r>
              <a:rPr sz="3800" dirty="0">
                <a:solidFill>
                  <a:srgbClr val="111212"/>
                </a:solidFill>
                <a:latin typeface="Trebuchet MS"/>
                <a:cs typeface="Trebuchet MS"/>
              </a:rPr>
              <a:t>in</a:t>
            </a:r>
            <a:r>
              <a:rPr sz="3800" spc="-80" dirty="0">
                <a:solidFill>
                  <a:srgbClr val="111212"/>
                </a:solidFill>
                <a:latin typeface="Trebuchet MS"/>
                <a:cs typeface="Trebuchet MS"/>
              </a:rPr>
              <a:t> </a:t>
            </a:r>
            <a:r>
              <a:rPr sz="3800" dirty="0">
                <a:solidFill>
                  <a:srgbClr val="111212"/>
                </a:solidFill>
                <a:latin typeface="Trebuchet MS"/>
                <a:cs typeface="Trebuchet MS"/>
              </a:rPr>
              <a:t>rural</a:t>
            </a:r>
            <a:r>
              <a:rPr sz="3800" spc="-75" dirty="0">
                <a:solidFill>
                  <a:srgbClr val="111212"/>
                </a:solidFill>
                <a:latin typeface="Trebuchet MS"/>
                <a:cs typeface="Trebuchet MS"/>
              </a:rPr>
              <a:t> </a:t>
            </a:r>
            <a:r>
              <a:rPr sz="3800" spc="60" dirty="0">
                <a:solidFill>
                  <a:srgbClr val="111212"/>
                </a:solidFill>
                <a:latin typeface="Trebuchet MS"/>
                <a:cs typeface="Trebuchet MS"/>
              </a:rPr>
              <a:t>and </a:t>
            </a:r>
            <a:r>
              <a:rPr sz="3800" spc="80" dirty="0">
                <a:solidFill>
                  <a:srgbClr val="111212"/>
                </a:solidFill>
                <a:latin typeface="Trebuchet MS"/>
                <a:cs typeface="Trebuchet MS"/>
              </a:rPr>
              <a:t>urban</a:t>
            </a:r>
            <a:r>
              <a:rPr sz="3800" spc="-195" dirty="0">
                <a:solidFill>
                  <a:srgbClr val="111212"/>
                </a:solidFill>
                <a:latin typeface="Trebuchet MS"/>
                <a:cs typeface="Trebuchet MS"/>
              </a:rPr>
              <a:t> </a:t>
            </a:r>
            <a:r>
              <a:rPr sz="3800" spc="85" dirty="0">
                <a:solidFill>
                  <a:srgbClr val="111212"/>
                </a:solidFill>
                <a:latin typeface="Trebuchet MS"/>
                <a:cs typeface="Trebuchet MS"/>
              </a:rPr>
              <a:t>areas</a:t>
            </a:r>
            <a:r>
              <a:rPr sz="3800" spc="-195" dirty="0">
                <a:solidFill>
                  <a:srgbClr val="111212"/>
                </a:solidFill>
                <a:latin typeface="Trebuchet MS"/>
                <a:cs typeface="Trebuchet MS"/>
              </a:rPr>
              <a:t> </a:t>
            </a:r>
            <a:r>
              <a:rPr sz="3800" spc="145" dirty="0">
                <a:solidFill>
                  <a:srgbClr val="111212"/>
                </a:solidFill>
                <a:latin typeface="Trebuchet MS"/>
                <a:cs typeface="Trebuchet MS"/>
              </a:rPr>
              <a:t>using</a:t>
            </a:r>
            <a:r>
              <a:rPr sz="3800" spc="-195" dirty="0">
                <a:solidFill>
                  <a:srgbClr val="111212"/>
                </a:solidFill>
                <a:latin typeface="Trebuchet MS"/>
                <a:cs typeface="Trebuchet MS"/>
              </a:rPr>
              <a:t> </a:t>
            </a:r>
            <a:r>
              <a:rPr sz="3800" dirty="0">
                <a:solidFill>
                  <a:srgbClr val="111212"/>
                </a:solidFill>
                <a:latin typeface="Trebuchet MS"/>
                <a:cs typeface="Trebuchet MS"/>
              </a:rPr>
              <a:t>statistical</a:t>
            </a:r>
            <a:r>
              <a:rPr sz="3800" spc="-190" dirty="0">
                <a:solidFill>
                  <a:srgbClr val="111212"/>
                </a:solidFill>
                <a:latin typeface="Trebuchet MS"/>
                <a:cs typeface="Trebuchet MS"/>
              </a:rPr>
              <a:t> </a:t>
            </a:r>
            <a:r>
              <a:rPr sz="3800" spc="60" dirty="0">
                <a:solidFill>
                  <a:srgbClr val="111212"/>
                </a:solidFill>
                <a:latin typeface="Trebuchet MS"/>
                <a:cs typeface="Trebuchet MS"/>
              </a:rPr>
              <a:t>and </a:t>
            </a:r>
            <a:r>
              <a:rPr sz="3800" dirty="0">
                <a:solidFill>
                  <a:srgbClr val="111212"/>
                </a:solidFill>
                <a:latin typeface="Trebuchet MS"/>
                <a:cs typeface="Trebuchet MS"/>
              </a:rPr>
              <a:t>machine</a:t>
            </a:r>
            <a:r>
              <a:rPr sz="3800" spc="130" dirty="0">
                <a:solidFill>
                  <a:srgbClr val="111212"/>
                </a:solidFill>
                <a:latin typeface="Trebuchet MS"/>
                <a:cs typeface="Trebuchet MS"/>
              </a:rPr>
              <a:t> </a:t>
            </a:r>
            <a:r>
              <a:rPr sz="3800" dirty="0">
                <a:solidFill>
                  <a:srgbClr val="111212"/>
                </a:solidFill>
                <a:latin typeface="Trebuchet MS"/>
                <a:cs typeface="Trebuchet MS"/>
              </a:rPr>
              <a:t>learning</a:t>
            </a:r>
            <a:r>
              <a:rPr sz="3800" spc="130" dirty="0">
                <a:solidFill>
                  <a:srgbClr val="111212"/>
                </a:solidFill>
                <a:latin typeface="Trebuchet MS"/>
                <a:cs typeface="Trebuchet MS"/>
              </a:rPr>
              <a:t> </a:t>
            </a:r>
            <a:r>
              <a:rPr sz="3800" spc="35" dirty="0">
                <a:solidFill>
                  <a:srgbClr val="111212"/>
                </a:solidFill>
                <a:latin typeface="Trebuchet MS"/>
                <a:cs typeface="Trebuchet MS"/>
              </a:rPr>
              <a:t>techniques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14645" y="2036314"/>
            <a:ext cx="2182495" cy="1500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650" spc="135" dirty="0">
                <a:solidFill>
                  <a:srgbClr val="111212"/>
                </a:solidFill>
                <a:latin typeface="Trebuchet MS"/>
                <a:cs typeface="Trebuchet MS"/>
              </a:rPr>
              <a:t>Aim</a:t>
            </a:r>
            <a:endParaRPr sz="965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79573" y="1606930"/>
            <a:ext cx="0" cy="7448550"/>
          </a:xfrm>
          <a:custGeom>
            <a:avLst/>
            <a:gdLst/>
            <a:ahLst/>
            <a:cxnLst/>
            <a:rect l="l" t="t" r="r" b="b"/>
            <a:pathLst>
              <a:path h="7448550">
                <a:moveTo>
                  <a:pt x="0" y="0"/>
                </a:moveTo>
                <a:lnTo>
                  <a:pt x="0" y="7448085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7DA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213661" y="4157081"/>
            <a:ext cx="3456940" cy="1972945"/>
            <a:chOff x="7213661" y="4157081"/>
            <a:chExt cx="3456940" cy="1972945"/>
          </a:xfrm>
        </p:grpSpPr>
        <p:sp>
          <p:nvSpPr>
            <p:cNvPr id="4" name="object 4"/>
            <p:cNvSpPr/>
            <p:nvPr/>
          </p:nvSpPr>
          <p:spPr>
            <a:xfrm>
              <a:off x="7251761" y="4195155"/>
              <a:ext cx="3378835" cy="1896745"/>
            </a:xfrm>
            <a:custGeom>
              <a:avLst/>
              <a:gdLst/>
              <a:ahLst/>
              <a:cxnLst/>
              <a:rect l="l" t="t" r="r" b="b"/>
              <a:pathLst>
                <a:path w="3378834" h="1896745">
                  <a:moveTo>
                    <a:pt x="3378475" y="1896687"/>
                  </a:moveTo>
                  <a:lnTo>
                    <a:pt x="0" y="1896687"/>
                  </a:lnTo>
                  <a:lnTo>
                    <a:pt x="0" y="0"/>
                  </a:lnTo>
                  <a:lnTo>
                    <a:pt x="3378475" y="0"/>
                  </a:lnTo>
                  <a:lnTo>
                    <a:pt x="3378475" y="1896687"/>
                  </a:lnTo>
                  <a:close/>
                </a:path>
              </a:pathLst>
            </a:custGeom>
            <a:solidFill>
              <a:srgbClr val="1112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51761" y="4195181"/>
              <a:ext cx="3380740" cy="1896745"/>
            </a:xfrm>
            <a:custGeom>
              <a:avLst/>
              <a:gdLst/>
              <a:ahLst/>
              <a:cxnLst/>
              <a:rect l="l" t="t" r="r" b="b"/>
              <a:pathLst>
                <a:path w="3380740" h="1896745">
                  <a:moveTo>
                    <a:pt x="0" y="0"/>
                  </a:moveTo>
                  <a:lnTo>
                    <a:pt x="3380482" y="0"/>
                  </a:lnTo>
                  <a:lnTo>
                    <a:pt x="3380482" y="1896614"/>
                  </a:lnTo>
                  <a:lnTo>
                    <a:pt x="0" y="1896614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89861" y="4722237"/>
            <a:ext cx="33045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8145">
              <a:lnSpc>
                <a:spcPct val="100000"/>
              </a:lnSpc>
              <a:spcBef>
                <a:spcPts val="100"/>
              </a:spcBef>
            </a:pPr>
            <a:r>
              <a:rPr sz="4000" spc="114" dirty="0">
                <a:solidFill>
                  <a:srgbClr val="FEFEFE"/>
                </a:solidFill>
                <a:latin typeface="Times New Roman"/>
                <a:cs typeface="Times New Roman"/>
              </a:rPr>
              <a:t>Key</a:t>
            </a:r>
            <a:r>
              <a:rPr sz="4000" spc="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sz="4000" spc="90" dirty="0">
                <a:solidFill>
                  <a:srgbClr val="FEFEFE"/>
                </a:solidFill>
                <a:latin typeface="Times New Roman"/>
                <a:cs typeface="Times New Roman"/>
              </a:rPr>
              <a:t>factors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90647" y="2187088"/>
            <a:ext cx="11632565" cy="5383530"/>
            <a:chOff x="1190647" y="2187088"/>
            <a:chExt cx="11632565" cy="5383530"/>
          </a:xfrm>
        </p:grpSpPr>
        <p:sp>
          <p:nvSpPr>
            <p:cNvPr id="8" name="object 8"/>
            <p:cNvSpPr/>
            <p:nvPr/>
          </p:nvSpPr>
          <p:spPr>
            <a:xfrm>
              <a:off x="10632370" y="3776164"/>
              <a:ext cx="2166620" cy="1367790"/>
            </a:xfrm>
            <a:custGeom>
              <a:avLst/>
              <a:gdLst/>
              <a:ahLst/>
              <a:cxnLst/>
              <a:rect l="l" t="t" r="r" b="b"/>
              <a:pathLst>
                <a:path w="2166620" h="1367789">
                  <a:moveTo>
                    <a:pt x="0" y="1367319"/>
                  </a:moveTo>
                  <a:lnTo>
                    <a:pt x="216661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680305" y="3766586"/>
              <a:ext cx="118745" cy="121285"/>
            </a:xfrm>
            <a:custGeom>
              <a:avLst/>
              <a:gdLst/>
              <a:ahLst/>
              <a:cxnLst/>
              <a:rect l="l" t="t" r="r" b="b"/>
              <a:pathLst>
                <a:path w="118745" h="121285">
                  <a:moveTo>
                    <a:pt x="0" y="0"/>
                  </a:moveTo>
                  <a:lnTo>
                    <a:pt x="118676" y="9578"/>
                  </a:lnTo>
                  <a:lnTo>
                    <a:pt x="76251" y="120826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2050" y="2210901"/>
              <a:ext cx="221615" cy="1984375"/>
            </a:xfrm>
            <a:custGeom>
              <a:avLst/>
              <a:gdLst/>
              <a:ahLst/>
              <a:cxnLst/>
              <a:rect l="l" t="t" r="r" b="b"/>
              <a:pathLst>
                <a:path w="221615" h="1984375">
                  <a:moveTo>
                    <a:pt x="0" y="1984235"/>
                  </a:moveTo>
                  <a:lnTo>
                    <a:pt x="221575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82059" y="2210901"/>
              <a:ext cx="142240" cy="102870"/>
            </a:xfrm>
            <a:custGeom>
              <a:avLst/>
              <a:gdLst/>
              <a:ahLst/>
              <a:cxnLst/>
              <a:rect l="l" t="t" r="r" b="b"/>
              <a:pathLst>
                <a:path w="142240" h="102869">
                  <a:moveTo>
                    <a:pt x="0" y="86733"/>
                  </a:moveTo>
                  <a:lnTo>
                    <a:pt x="81566" y="0"/>
                  </a:lnTo>
                  <a:lnTo>
                    <a:pt x="141992" y="102589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69593" y="6091851"/>
              <a:ext cx="1894205" cy="1455420"/>
            </a:xfrm>
            <a:custGeom>
              <a:avLst/>
              <a:gdLst/>
              <a:ahLst/>
              <a:cxnLst/>
              <a:rect l="l" t="t" r="r" b="b"/>
              <a:pathLst>
                <a:path w="1894204" h="1455420">
                  <a:moveTo>
                    <a:pt x="1893607" y="0"/>
                  </a:moveTo>
                  <a:lnTo>
                    <a:pt x="0" y="1454872"/>
                  </a:lnTo>
                </a:path>
              </a:pathLst>
            </a:custGeom>
            <a:ln w="476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69593" y="7432043"/>
              <a:ext cx="119380" cy="114935"/>
            </a:xfrm>
            <a:custGeom>
              <a:avLst/>
              <a:gdLst/>
              <a:ahLst/>
              <a:cxnLst/>
              <a:rect l="l" t="t" r="r" b="b"/>
              <a:pathLst>
                <a:path w="119379" h="114934">
                  <a:moveTo>
                    <a:pt x="119054" y="113296"/>
                  </a:moveTo>
                  <a:lnTo>
                    <a:pt x="0" y="114679"/>
                  </a:lnTo>
                  <a:lnTo>
                    <a:pt x="32007" y="0"/>
                  </a:lnTo>
                </a:path>
              </a:pathLst>
            </a:custGeom>
            <a:ln w="476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77901" y="3668852"/>
              <a:ext cx="2374265" cy="1475105"/>
            </a:xfrm>
            <a:custGeom>
              <a:avLst/>
              <a:gdLst/>
              <a:ahLst/>
              <a:cxnLst/>
              <a:rect l="l" t="t" r="r" b="b"/>
              <a:pathLst>
                <a:path w="2374265" h="1475104">
                  <a:moveTo>
                    <a:pt x="2373761" y="1474619"/>
                  </a:moveTo>
                  <a:lnTo>
                    <a:pt x="0" y="0"/>
                  </a:lnTo>
                </a:path>
              </a:pathLst>
            </a:custGeom>
            <a:ln w="476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77901" y="3658432"/>
              <a:ext cx="118745" cy="121920"/>
            </a:xfrm>
            <a:custGeom>
              <a:avLst/>
              <a:gdLst/>
              <a:ahLst/>
              <a:cxnLst/>
              <a:rect l="l" t="t" r="r" b="b"/>
              <a:pathLst>
                <a:path w="118745" h="121920">
                  <a:moveTo>
                    <a:pt x="43212" y="121363"/>
                  </a:moveTo>
                  <a:lnTo>
                    <a:pt x="0" y="10419"/>
                  </a:lnTo>
                  <a:lnTo>
                    <a:pt x="118605" y="0"/>
                  </a:lnTo>
                </a:path>
              </a:pathLst>
            </a:custGeom>
            <a:ln w="476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19222" y="2784778"/>
              <a:ext cx="3636010" cy="1743075"/>
            </a:xfrm>
            <a:custGeom>
              <a:avLst/>
              <a:gdLst/>
              <a:ahLst/>
              <a:cxnLst/>
              <a:rect l="l" t="t" r="r" b="b"/>
              <a:pathLst>
                <a:path w="3636010" h="1743075">
                  <a:moveTo>
                    <a:pt x="3438524" y="1743074"/>
                  </a:moveTo>
                  <a:lnTo>
                    <a:pt x="200025" y="1743074"/>
                  </a:lnTo>
                  <a:lnTo>
                    <a:pt x="154161" y="1737792"/>
                  </a:lnTo>
                  <a:lnTo>
                    <a:pt x="112059" y="1722744"/>
                  </a:lnTo>
                  <a:lnTo>
                    <a:pt x="74919" y="1699131"/>
                  </a:lnTo>
                  <a:lnTo>
                    <a:pt x="43943" y="1668155"/>
                  </a:lnTo>
                  <a:lnTo>
                    <a:pt x="20330" y="1631015"/>
                  </a:lnTo>
                  <a:lnTo>
                    <a:pt x="5282" y="1588913"/>
                  </a:lnTo>
                  <a:lnTo>
                    <a:pt x="0" y="1543050"/>
                  </a:lnTo>
                  <a:lnTo>
                    <a:pt x="0" y="200025"/>
                  </a:lnTo>
                  <a:lnTo>
                    <a:pt x="5282" y="154161"/>
                  </a:lnTo>
                  <a:lnTo>
                    <a:pt x="20330" y="112059"/>
                  </a:lnTo>
                  <a:lnTo>
                    <a:pt x="43943" y="74919"/>
                  </a:lnTo>
                  <a:lnTo>
                    <a:pt x="74919" y="43943"/>
                  </a:lnTo>
                  <a:lnTo>
                    <a:pt x="112059" y="20330"/>
                  </a:lnTo>
                  <a:lnTo>
                    <a:pt x="154161" y="5282"/>
                  </a:lnTo>
                  <a:lnTo>
                    <a:pt x="200025" y="0"/>
                  </a:lnTo>
                  <a:lnTo>
                    <a:pt x="3438524" y="0"/>
                  </a:lnTo>
                  <a:lnTo>
                    <a:pt x="3484388" y="5282"/>
                  </a:lnTo>
                  <a:lnTo>
                    <a:pt x="3526490" y="20330"/>
                  </a:lnTo>
                  <a:lnTo>
                    <a:pt x="3563630" y="43943"/>
                  </a:lnTo>
                  <a:lnTo>
                    <a:pt x="3594606" y="74919"/>
                  </a:lnTo>
                  <a:lnTo>
                    <a:pt x="3618219" y="112059"/>
                  </a:lnTo>
                  <a:lnTo>
                    <a:pt x="3633267" y="154161"/>
                  </a:lnTo>
                  <a:lnTo>
                    <a:pt x="3635945" y="177413"/>
                  </a:lnTo>
                  <a:lnTo>
                    <a:pt x="3635945" y="1565661"/>
                  </a:lnTo>
                  <a:lnTo>
                    <a:pt x="3618219" y="1631015"/>
                  </a:lnTo>
                  <a:lnTo>
                    <a:pt x="3594606" y="1668155"/>
                  </a:lnTo>
                  <a:lnTo>
                    <a:pt x="3563630" y="1699131"/>
                  </a:lnTo>
                  <a:lnTo>
                    <a:pt x="3526490" y="1722744"/>
                  </a:lnTo>
                  <a:lnTo>
                    <a:pt x="3484388" y="1737792"/>
                  </a:lnTo>
                  <a:lnTo>
                    <a:pt x="3438524" y="1743074"/>
                  </a:lnTo>
                  <a:close/>
                </a:path>
              </a:pathLst>
            </a:custGeom>
            <a:solidFill>
              <a:srgbClr val="DED3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19222" y="2784777"/>
              <a:ext cx="3638550" cy="1743075"/>
            </a:xfrm>
            <a:custGeom>
              <a:avLst/>
              <a:gdLst/>
              <a:ahLst/>
              <a:cxnLst/>
              <a:rect l="l" t="t" r="r" b="b"/>
              <a:pathLst>
                <a:path w="3638550" h="1743075">
                  <a:moveTo>
                    <a:pt x="200024" y="0"/>
                  </a:moveTo>
                  <a:lnTo>
                    <a:pt x="3438524" y="0"/>
                  </a:lnTo>
                  <a:lnTo>
                    <a:pt x="3484388" y="5282"/>
                  </a:lnTo>
                  <a:lnTo>
                    <a:pt x="3526490" y="20330"/>
                  </a:lnTo>
                  <a:lnTo>
                    <a:pt x="3563630" y="43943"/>
                  </a:lnTo>
                  <a:lnTo>
                    <a:pt x="3594606" y="74919"/>
                  </a:lnTo>
                  <a:lnTo>
                    <a:pt x="3618218" y="112058"/>
                  </a:lnTo>
                  <a:lnTo>
                    <a:pt x="3633266" y="154161"/>
                  </a:lnTo>
                  <a:lnTo>
                    <a:pt x="3638549" y="200024"/>
                  </a:lnTo>
                  <a:lnTo>
                    <a:pt x="3638549" y="1543049"/>
                  </a:lnTo>
                  <a:lnTo>
                    <a:pt x="3633266" y="1588913"/>
                  </a:lnTo>
                  <a:lnTo>
                    <a:pt x="3618218" y="1631015"/>
                  </a:lnTo>
                  <a:lnTo>
                    <a:pt x="3594606" y="1668155"/>
                  </a:lnTo>
                  <a:lnTo>
                    <a:pt x="3563630" y="1699131"/>
                  </a:lnTo>
                  <a:lnTo>
                    <a:pt x="3526490" y="1722744"/>
                  </a:lnTo>
                  <a:lnTo>
                    <a:pt x="3484388" y="1737792"/>
                  </a:lnTo>
                  <a:lnTo>
                    <a:pt x="3438524" y="1743074"/>
                  </a:lnTo>
                  <a:lnTo>
                    <a:pt x="200024" y="1743074"/>
                  </a:lnTo>
                  <a:lnTo>
                    <a:pt x="154161" y="1737792"/>
                  </a:lnTo>
                  <a:lnTo>
                    <a:pt x="112058" y="1722744"/>
                  </a:lnTo>
                  <a:lnTo>
                    <a:pt x="74919" y="1699131"/>
                  </a:lnTo>
                  <a:lnTo>
                    <a:pt x="43943" y="1668155"/>
                  </a:lnTo>
                  <a:lnTo>
                    <a:pt x="20330" y="1631015"/>
                  </a:lnTo>
                  <a:lnTo>
                    <a:pt x="5282" y="1588913"/>
                  </a:lnTo>
                  <a:lnTo>
                    <a:pt x="0" y="1543049"/>
                  </a:lnTo>
                  <a:lnTo>
                    <a:pt x="0" y="200024"/>
                  </a:lnTo>
                  <a:lnTo>
                    <a:pt x="5282" y="154161"/>
                  </a:lnTo>
                  <a:lnTo>
                    <a:pt x="20330" y="112059"/>
                  </a:lnTo>
                  <a:lnTo>
                    <a:pt x="43943" y="74919"/>
                  </a:lnTo>
                  <a:lnTo>
                    <a:pt x="74919" y="43943"/>
                  </a:lnTo>
                  <a:lnTo>
                    <a:pt x="112059" y="20330"/>
                  </a:lnTo>
                  <a:lnTo>
                    <a:pt x="154161" y="5282"/>
                  </a:lnTo>
                  <a:lnTo>
                    <a:pt x="200024" y="0"/>
                  </a:lnTo>
                </a:path>
              </a:pathLst>
            </a:custGeom>
            <a:ln w="57149">
              <a:solidFill>
                <a:srgbClr val="2A4A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58364" y="3000676"/>
            <a:ext cx="276034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43610" marR="5080" indent="-931544">
              <a:lnSpc>
                <a:spcPct val="116700"/>
              </a:lnSpc>
              <a:spcBef>
                <a:spcPts val="95"/>
              </a:spcBef>
            </a:pPr>
            <a:r>
              <a:rPr sz="3000" spc="70" dirty="0">
                <a:solidFill>
                  <a:srgbClr val="2A4A81"/>
                </a:solidFill>
                <a:latin typeface="Times New Roman"/>
                <a:cs typeface="Times New Roman"/>
              </a:rPr>
              <a:t>Claim</a:t>
            </a:r>
            <a:r>
              <a:rPr sz="3000" spc="15" dirty="0">
                <a:solidFill>
                  <a:srgbClr val="2A4A81"/>
                </a:solidFill>
                <a:latin typeface="Times New Roman"/>
                <a:cs typeface="Times New Roman"/>
              </a:rPr>
              <a:t> </a:t>
            </a:r>
            <a:r>
              <a:rPr sz="3000" spc="50" dirty="0">
                <a:solidFill>
                  <a:srgbClr val="2A4A81"/>
                </a:solidFill>
                <a:latin typeface="Times New Roman"/>
                <a:cs typeface="Times New Roman"/>
              </a:rPr>
              <a:t>settlement </a:t>
            </a:r>
            <a:r>
              <a:rPr sz="3000" spc="65" dirty="0">
                <a:solidFill>
                  <a:srgbClr val="2A4A81"/>
                </a:solidFill>
                <a:latin typeface="Times New Roman"/>
                <a:cs typeface="Times New Roman"/>
              </a:rPr>
              <a:t>rates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223186" y="344168"/>
            <a:ext cx="3886200" cy="1871980"/>
            <a:chOff x="7223186" y="344168"/>
            <a:chExt cx="3886200" cy="1871980"/>
          </a:xfrm>
        </p:grpSpPr>
        <p:sp>
          <p:nvSpPr>
            <p:cNvPr id="20" name="object 20"/>
            <p:cNvSpPr/>
            <p:nvPr/>
          </p:nvSpPr>
          <p:spPr>
            <a:xfrm>
              <a:off x="7251761" y="372743"/>
              <a:ext cx="3827779" cy="1814830"/>
            </a:xfrm>
            <a:custGeom>
              <a:avLst/>
              <a:gdLst/>
              <a:ahLst/>
              <a:cxnLst/>
              <a:rect l="l" t="t" r="r" b="b"/>
              <a:pathLst>
                <a:path w="3827779" h="1814830">
                  <a:moveTo>
                    <a:pt x="3629025" y="1814512"/>
                  </a:moveTo>
                  <a:lnTo>
                    <a:pt x="200025" y="1814512"/>
                  </a:lnTo>
                  <a:lnTo>
                    <a:pt x="154161" y="1809229"/>
                  </a:lnTo>
                  <a:lnTo>
                    <a:pt x="112059" y="1794181"/>
                  </a:lnTo>
                  <a:lnTo>
                    <a:pt x="74919" y="1770569"/>
                  </a:lnTo>
                  <a:lnTo>
                    <a:pt x="43943" y="1739592"/>
                  </a:lnTo>
                  <a:lnTo>
                    <a:pt x="20330" y="1702453"/>
                  </a:lnTo>
                  <a:lnTo>
                    <a:pt x="5282" y="1660351"/>
                  </a:lnTo>
                  <a:lnTo>
                    <a:pt x="0" y="1614487"/>
                  </a:lnTo>
                  <a:lnTo>
                    <a:pt x="0" y="200025"/>
                  </a:lnTo>
                  <a:lnTo>
                    <a:pt x="5282" y="154161"/>
                  </a:lnTo>
                  <a:lnTo>
                    <a:pt x="20330" y="112059"/>
                  </a:lnTo>
                  <a:lnTo>
                    <a:pt x="43943" y="74919"/>
                  </a:lnTo>
                  <a:lnTo>
                    <a:pt x="74919" y="43943"/>
                  </a:lnTo>
                  <a:lnTo>
                    <a:pt x="112059" y="20330"/>
                  </a:lnTo>
                  <a:lnTo>
                    <a:pt x="154161" y="5282"/>
                  </a:lnTo>
                  <a:lnTo>
                    <a:pt x="200025" y="0"/>
                  </a:lnTo>
                  <a:lnTo>
                    <a:pt x="3629025" y="0"/>
                  </a:lnTo>
                  <a:lnTo>
                    <a:pt x="3674889" y="5282"/>
                  </a:lnTo>
                  <a:lnTo>
                    <a:pt x="3716991" y="20330"/>
                  </a:lnTo>
                  <a:lnTo>
                    <a:pt x="3754130" y="43943"/>
                  </a:lnTo>
                  <a:lnTo>
                    <a:pt x="3785107" y="74919"/>
                  </a:lnTo>
                  <a:lnTo>
                    <a:pt x="3808719" y="112059"/>
                  </a:lnTo>
                  <a:lnTo>
                    <a:pt x="3823767" y="154161"/>
                  </a:lnTo>
                  <a:lnTo>
                    <a:pt x="3827487" y="186457"/>
                  </a:lnTo>
                  <a:lnTo>
                    <a:pt x="3827487" y="1628054"/>
                  </a:lnTo>
                  <a:lnTo>
                    <a:pt x="3808719" y="1702453"/>
                  </a:lnTo>
                  <a:lnTo>
                    <a:pt x="3785107" y="1739592"/>
                  </a:lnTo>
                  <a:lnTo>
                    <a:pt x="3754130" y="1770569"/>
                  </a:lnTo>
                  <a:lnTo>
                    <a:pt x="3716991" y="1794181"/>
                  </a:lnTo>
                  <a:lnTo>
                    <a:pt x="3674889" y="1809229"/>
                  </a:lnTo>
                  <a:lnTo>
                    <a:pt x="3629025" y="1814512"/>
                  </a:lnTo>
                  <a:close/>
                </a:path>
              </a:pathLst>
            </a:custGeom>
            <a:solidFill>
              <a:srgbClr val="DED3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61" y="372743"/>
              <a:ext cx="3829050" cy="1814830"/>
            </a:xfrm>
            <a:custGeom>
              <a:avLst/>
              <a:gdLst/>
              <a:ahLst/>
              <a:cxnLst/>
              <a:rect l="l" t="t" r="r" b="b"/>
              <a:pathLst>
                <a:path w="3829050" h="1814830">
                  <a:moveTo>
                    <a:pt x="200024" y="0"/>
                  </a:moveTo>
                  <a:lnTo>
                    <a:pt x="3629024" y="0"/>
                  </a:lnTo>
                  <a:lnTo>
                    <a:pt x="3674888" y="5282"/>
                  </a:lnTo>
                  <a:lnTo>
                    <a:pt x="3716990" y="20330"/>
                  </a:lnTo>
                  <a:lnTo>
                    <a:pt x="3754130" y="43942"/>
                  </a:lnTo>
                  <a:lnTo>
                    <a:pt x="3785106" y="74919"/>
                  </a:lnTo>
                  <a:lnTo>
                    <a:pt x="3808719" y="112058"/>
                  </a:lnTo>
                  <a:lnTo>
                    <a:pt x="3823766" y="154161"/>
                  </a:lnTo>
                  <a:lnTo>
                    <a:pt x="3829049" y="200024"/>
                  </a:lnTo>
                  <a:lnTo>
                    <a:pt x="3829049" y="1614487"/>
                  </a:lnTo>
                  <a:lnTo>
                    <a:pt x="3823766" y="1660351"/>
                  </a:lnTo>
                  <a:lnTo>
                    <a:pt x="3808718" y="1702453"/>
                  </a:lnTo>
                  <a:lnTo>
                    <a:pt x="3785106" y="1739593"/>
                  </a:lnTo>
                  <a:lnTo>
                    <a:pt x="3754129" y="1770569"/>
                  </a:lnTo>
                  <a:lnTo>
                    <a:pt x="3716990" y="1794181"/>
                  </a:lnTo>
                  <a:lnTo>
                    <a:pt x="3674888" y="1809229"/>
                  </a:lnTo>
                  <a:lnTo>
                    <a:pt x="3629024" y="1814512"/>
                  </a:lnTo>
                  <a:lnTo>
                    <a:pt x="200024" y="1814512"/>
                  </a:lnTo>
                  <a:lnTo>
                    <a:pt x="154160" y="1809229"/>
                  </a:lnTo>
                  <a:lnTo>
                    <a:pt x="112058" y="1794181"/>
                  </a:lnTo>
                  <a:lnTo>
                    <a:pt x="74919" y="1770569"/>
                  </a:lnTo>
                  <a:lnTo>
                    <a:pt x="43943" y="1739592"/>
                  </a:lnTo>
                  <a:lnTo>
                    <a:pt x="20330" y="1702453"/>
                  </a:lnTo>
                  <a:lnTo>
                    <a:pt x="5282" y="1660351"/>
                  </a:lnTo>
                  <a:lnTo>
                    <a:pt x="0" y="1614487"/>
                  </a:lnTo>
                  <a:lnTo>
                    <a:pt x="0" y="200024"/>
                  </a:lnTo>
                  <a:lnTo>
                    <a:pt x="5282" y="154161"/>
                  </a:lnTo>
                  <a:lnTo>
                    <a:pt x="20330" y="112059"/>
                  </a:lnTo>
                  <a:lnTo>
                    <a:pt x="43943" y="74919"/>
                  </a:lnTo>
                  <a:lnTo>
                    <a:pt x="74919" y="43943"/>
                  </a:lnTo>
                  <a:lnTo>
                    <a:pt x="112058" y="20330"/>
                  </a:lnTo>
                  <a:lnTo>
                    <a:pt x="154160" y="5282"/>
                  </a:lnTo>
                  <a:lnTo>
                    <a:pt x="200024" y="0"/>
                  </a:lnTo>
                </a:path>
              </a:pathLst>
            </a:custGeom>
            <a:ln w="57149">
              <a:solidFill>
                <a:srgbClr val="2A4A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8016390" y="617217"/>
            <a:ext cx="220472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61315">
              <a:lnSpc>
                <a:spcPct val="116700"/>
              </a:lnSpc>
              <a:spcBef>
                <a:spcPts val="95"/>
              </a:spcBef>
            </a:pPr>
            <a:r>
              <a:rPr sz="3000" spc="80" dirty="0">
                <a:solidFill>
                  <a:srgbClr val="2A4A81"/>
                </a:solidFill>
              </a:rPr>
              <a:t>High-</a:t>
            </a:r>
            <a:r>
              <a:rPr sz="3000" spc="45" dirty="0">
                <a:solidFill>
                  <a:srgbClr val="2A4A81"/>
                </a:solidFill>
              </a:rPr>
              <a:t>risk policyholders</a:t>
            </a:r>
            <a:endParaRPr sz="3000"/>
          </a:p>
        </p:txBody>
      </p:sp>
      <p:grpSp>
        <p:nvGrpSpPr>
          <p:cNvPr id="23" name="object 23"/>
          <p:cNvGrpSpPr/>
          <p:nvPr/>
        </p:nvGrpSpPr>
        <p:grpSpPr>
          <a:xfrm>
            <a:off x="3776662" y="7532648"/>
            <a:ext cx="4148454" cy="2062480"/>
            <a:chOff x="3776662" y="7532648"/>
            <a:chExt cx="4148454" cy="2062480"/>
          </a:xfrm>
        </p:grpSpPr>
        <p:sp>
          <p:nvSpPr>
            <p:cNvPr id="24" name="object 24"/>
            <p:cNvSpPr/>
            <p:nvPr/>
          </p:nvSpPr>
          <p:spPr>
            <a:xfrm>
              <a:off x="3805237" y="7561223"/>
              <a:ext cx="4088765" cy="2005330"/>
            </a:xfrm>
            <a:custGeom>
              <a:avLst/>
              <a:gdLst/>
              <a:ahLst/>
              <a:cxnLst/>
              <a:rect l="l" t="t" r="r" b="b"/>
              <a:pathLst>
                <a:path w="4088765" h="2005329">
                  <a:moveTo>
                    <a:pt x="3890962" y="2005012"/>
                  </a:moveTo>
                  <a:lnTo>
                    <a:pt x="200025" y="2005012"/>
                  </a:lnTo>
                  <a:lnTo>
                    <a:pt x="154161" y="1999729"/>
                  </a:lnTo>
                  <a:lnTo>
                    <a:pt x="112059" y="1984681"/>
                  </a:lnTo>
                  <a:lnTo>
                    <a:pt x="74919" y="1961069"/>
                  </a:lnTo>
                  <a:lnTo>
                    <a:pt x="43943" y="1930092"/>
                  </a:lnTo>
                  <a:lnTo>
                    <a:pt x="20330" y="1892953"/>
                  </a:lnTo>
                  <a:lnTo>
                    <a:pt x="5282" y="1850851"/>
                  </a:lnTo>
                  <a:lnTo>
                    <a:pt x="0" y="1804987"/>
                  </a:lnTo>
                  <a:lnTo>
                    <a:pt x="0" y="200025"/>
                  </a:lnTo>
                  <a:lnTo>
                    <a:pt x="5282" y="154161"/>
                  </a:lnTo>
                  <a:lnTo>
                    <a:pt x="20330" y="112059"/>
                  </a:lnTo>
                  <a:lnTo>
                    <a:pt x="43943" y="74919"/>
                  </a:lnTo>
                  <a:lnTo>
                    <a:pt x="74919" y="43943"/>
                  </a:lnTo>
                  <a:lnTo>
                    <a:pt x="112059" y="20330"/>
                  </a:lnTo>
                  <a:lnTo>
                    <a:pt x="154161" y="5282"/>
                  </a:lnTo>
                  <a:lnTo>
                    <a:pt x="200025" y="0"/>
                  </a:lnTo>
                  <a:lnTo>
                    <a:pt x="3890962" y="0"/>
                  </a:lnTo>
                  <a:lnTo>
                    <a:pt x="3936826" y="5282"/>
                  </a:lnTo>
                  <a:lnTo>
                    <a:pt x="3978928" y="20330"/>
                  </a:lnTo>
                  <a:lnTo>
                    <a:pt x="4016067" y="43943"/>
                  </a:lnTo>
                  <a:lnTo>
                    <a:pt x="4047044" y="74919"/>
                  </a:lnTo>
                  <a:lnTo>
                    <a:pt x="4070656" y="112059"/>
                  </a:lnTo>
                  <a:lnTo>
                    <a:pt x="4085704" y="154161"/>
                  </a:lnTo>
                  <a:lnTo>
                    <a:pt x="4088345" y="177090"/>
                  </a:lnTo>
                  <a:lnTo>
                    <a:pt x="4088345" y="1827921"/>
                  </a:lnTo>
                  <a:lnTo>
                    <a:pt x="4070656" y="1892953"/>
                  </a:lnTo>
                  <a:lnTo>
                    <a:pt x="4047044" y="1930092"/>
                  </a:lnTo>
                  <a:lnTo>
                    <a:pt x="4016067" y="1961069"/>
                  </a:lnTo>
                  <a:lnTo>
                    <a:pt x="3978928" y="1984681"/>
                  </a:lnTo>
                  <a:lnTo>
                    <a:pt x="3936826" y="1999729"/>
                  </a:lnTo>
                  <a:lnTo>
                    <a:pt x="3890962" y="2005012"/>
                  </a:lnTo>
                  <a:close/>
                </a:path>
              </a:pathLst>
            </a:custGeom>
            <a:solidFill>
              <a:srgbClr val="DED3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05237" y="7561223"/>
              <a:ext cx="4091304" cy="2005330"/>
            </a:xfrm>
            <a:custGeom>
              <a:avLst/>
              <a:gdLst/>
              <a:ahLst/>
              <a:cxnLst/>
              <a:rect l="l" t="t" r="r" b="b"/>
              <a:pathLst>
                <a:path w="4091304" h="2005329">
                  <a:moveTo>
                    <a:pt x="200024" y="0"/>
                  </a:moveTo>
                  <a:lnTo>
                    <a:pt x="3890961" y="0"/>
                  </a:lnTo>
                  <a:lnTo>
                    <a:pt x="3936825" y="5282"/>
                  </a:lnTo>
                  <a:lnTo>
                    <a:pt x="3978927" y="20330"/>
                  </a:lnTo>
                  <a:lnTo>
                    <a:pt x="4016067" y="43942"/>
                  </a:lnTo>
                  <a:lnTo>
                    <a:pt x="4047043" y="74919"/>
                  </a:lnTo>
                  <a:lnTo>
                    <a:pt x="4070656" y="112058"/>
                  </a:lnTo>
                  <a:lnTo>
                    <a:pt x="4085704" y="154160"/>
                  </a:lnTo>
                  <a:lnTo>
                    <a:pt x="4090987" y="200024"/>
                  </a:lnTo>
                  <a:lnTo>
                    <a:pt x="4090987" y="1804987"/>
                  </a:lnTo>
                  <a:lnTo>
                    <a:pt x="4085704" y="1850851"/>
                  </a:lnTo>
                  <a:lnTo>
                    <a:pt x="4070656" y="1892953"/>
                  </a:lnTo>
                  <a:lnTo>
                    <a:pt x="4047043" y="1930092"/>
                  </a:lnTo>
                  <a:lnTo>
                    <a:pt x="4016067" y="1961069"/>
                  </a:lnTo>
                  <a:lnTo>
                    <a:pt x="3978927" y="1984681"/>
                  </a:lnTo>
                  <a:lnTo>
                    <a:pt x="3936825" y="1999729"/>
                  </a:lnTo>
                  <a:lnTo>
                    <a:pt x="3890961" y="2005012"/>
                  </a:lnTo>
                  <a:lnTo>
                    <a:pt x="200024" y="2005012"/>
                  </a:lnTo>
                  <a:lnTo>
                    <a:pt x="154160" y="1999729"/>
                  </a:lnTo>
                  <a:lnTo>
                    <a:pt x="112058" y="1984681"/>
                  </a:lnTo>
                  <a:lnTo>
                    <a:pt x="74919" y="1961068"/>
                  </a:lnTo>
                  <a:lnTo>
                    <a:pt x="43943" y="1930092"/>
                  </a:lnTo>
                  <a:lnTo>
                    <a:pt x="20330" y="1892953"/>
                  </a:lnTo>
                  <a:lnTo>
                    <a:pt x="5282" y="1850851"/>
                  </a:lnTo>
                  <a:lnTo>
                    <a:pt x="0" y="1804987"/>
                  </a:lnTo>
                  <a:lnTo>
                    <a:pt x="0" y="200024"/>
                  </a:lnTo>
                  <a:lnTo>
                    <a:pt x="5282" y="154160"/>
                  </a:lnTo>
                  <a:lnTo>
                    <a:pt x="20330" y="112058"/>
                  </a:lnTo>
                  <a:lnTo>
                    <a:pt x="43943" y="74919"/>
                  </a:lnTo>
                  <a:lnTo>
                    <a:pt x="74919" y="43943"/>
                  </a:lnTo>
                  <a:lnTo>
                    <a:pt x="112059" y="20330"/>
                  </a:lnTo>
                  <a:lnTo>
                    <a:pt x="154161" y="5282"/>
                  </a:lnTo>
                  <a:lnTo>
                    <a:pt x="200024" y="0"/>
                  </a:lnTo>
                </a:path>
              </a:pathLst>
            </a:custGeom>
            <a:ln w="57149">
              <a:solidFill>
                <a:srgbClr val="2A4A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321770" y="7900948"/>
            <a:ext cx="305816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62330" marR="5080" indent="-850265">
              <a:lnSpc>
                <a:spcPct val="116700"/>
              </a:lnSpc>
              <a:spcBef>
                <a:spcPts val="95"/>
              </a:spcBef>
            </a:pPr>
            <a:r>
              <a:rPr sz="3000" spc="75" dirty="0">
                <a:solidFill>
                  <a:srgbClr val="2A4A81"/>
                </a:solidFill>
                <a:latin typeface="Times New Roman"/>
                <a:cs typeface="Times New Roman"/>
              </a:rPr>
              <a:t>Provide</a:t>
            </a:r>
            <a:r>
              <a:rPr sz="3000" spc="5" dirty="0">
                <a:solidFill>
                  <a:srgbClr val="2A4A81"/>
                </a:solidFill>
                <a:latin typeface="Times New Roman"/>
                <a:cs typeface="Times New Roman"/>
              </a:rPr>
              <a:t> </a:t>
            </a:r>
            <a:r>
              <a:rPr sz="3000" spc="70" dirty="0">
                <a:solidFill>
                  <a:srgbClr val="2A4A81"/>
                </a:solidFill>
                <a:latin typeface="Times New Roman"/>
                <a:cs typeface="Times New Roman"/>
              </a:rPr>
              <a:t>actionable </a:t>
            </a:r>
            <a:r>
              <a:rPr sz="3000" spc="35" dirty="0">
                <a:solidFill>
                  <a:srgbClr val="2A4A81"/>
                </a:solidFill>
                <a:latin typeface="Times New Roman"/>
                <a:cs typeface="Times New Roman"/>
              </a:rPr>
              <a:t>insights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790549" y="2756202"/>
            <a:ext cx="3648075" cy="2014855"/>
            <a:chOff x="12790549" y="2756202"/>
            <a:chExt cx="3648075" cy="2014855"/>
          </a:xfrm>
        </p:grpSpPr>
        <p:sp>
          <p:nvSpPr>
            <p:cNvPr id="28" name="object 28"/>
            <p:cNvSpPr/>
            <p:nvPr/>
          </p:nvSpPr>
          <p:spPr>
            <a:xfrm>
              <a:off x="12819123" y="2784778"/>
              <a:ext cx="3590925" cy="1957705"/>
            </a:xfrm>
            <a:custGeom>
              <a:avLst/>
              <a:gdLst/>
              <a:ahLst/>
              <a:cxnLst/>
              <a:rect l="l" t="t" r="r" b="b"/>
              <a:pathLst>
                <a:path w="3590925" h="1957704">
                  <a:moveTo>
                    <a:pt x="3390899" y="1957387"/>
                  </a:moveTo>
                  <a:lnTo>
                    <a:pt x="200024" y="1957387"/>
                  </a:lnTo>
                  <a:lnTo>
                    <a:pt x="154161" y="1952104"/>
                  </a:lnTo>
                  <a:lnTo>
                    <a:pt x="112059" y="1937056"/>
                  </a:lnTo>
                  <a:lnTo>
                    <a:pt x="74919" y="1913444"/>
                  </a:lnTo>
                  <a:lnTo>
                    <a:pt x="43943" y="1882467"/>
                  </a:lnTo>
                  <a:lnTo>
                    <a:pt x="20330" y="1845328"/>
                  </a:lnTo>
                  <a:lnTo>
                    <a:pt x="5282" y="1803226"/>
                  </a:lnTo>
                  <a:lnTo>
                    <a:pt x="0" y="1757362"/>
                  </a:lnTo>
                  <a:lnTo>
                    <a:pt x="0" y="200024"/>
                  </a:lnTo>
                  <a:lnTo>
                    <a:pt x="5282" y="154161"/>
                  </a:lnTo>
                  <a:lnTo>
                    <a:pt x="20330" y="112059"/>
                  </a:lnTo>
                  <a:lnTo>
                    <a:pt x="43943" y="74919"/>
                  </a:lnTo>
                  <a:lnTo>
                    <a:pt x="74919" y="43943"/>
                  </a:lnTo>
                  <a:lnTo>
                    <a:pt x="112059" y="20330"/>
                  </a:lnTo>
                  <a:lnTo>
                    <a:pt x="154161" y="5282"/>
                  </a:lnTo>
                  <a:lnTo>
                    <a:pt x="200024" y="0"/>
                  </a:lnTo>
                  <a:lnTo>
                    <a:pt x="3390899" y="0"/>
                  </a:lnTo>
                  <a:lnTo>
                    <a:pt x="3436763" y="5282"/>
                  </a:lnTo>
                  <a:lnTo>
                    <a:pt x="3478865" y="20330"/>
                  </a:lnTo>
                  <a:lnTo>
                    <a:pt x="3516005" y="43943"/>
                  </a:lnTo>
                  <a:lnTo>
                    <a:pt x="3546981" y="74919"/>
                  </a:lnTo>
                  <a:lnTo>
                    <a:pt x="3570593" y="112059"/>
                  </a:lnTo>
                  <a:lnTo>
                    <a:pt x="3585641" y="154161"/>
                  </a:lnTo>
                  <a:lnTo>
                    <a:pt x="3590924" y="200024"/>
                  </a:lnTo>
                  <a:lnTo>
                    <a:pt x="3590924" y="1757362"/>
                  </a:lnTo>
                  <a:lnTo>
                    <a:pt x="3585641" y="1803226"/>
                  </a:lnTo>
                  <a:lnTo>
                    <a:pt x="3570593" y="1845328"/>
                  </a:lnTo>
                  <a:lnTo>
                    <a:pt x="3546981" y="1882467"/>
                  </a:lnTo>
                  <a:lnTo>
                    <a:pt x="3516005" y="1913444"/>
                  </a:lnTo>
                  <a:lnTo>
                    <a:pt x="3478865" y="1937056"/>
                  </a:lnTo>
                  <a:lnTo>
                    <a:pt x="3436763" y="1952104"/>
                  </a:lnTo>
                  <a:lnTo>
                    <a:pt x="3390899" y="1957387"/>
                  </a:lnTo>
                  <a:close/>
                </a:path>
              </a:pathLst>
            </a:custGeom>
            <a:solidFill>
              <a:srgbClr val="DED3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819124" y="2784777"/>
              <a:ext cx="3590925" cy="1957705"/>
            </a:xfrm>
            <a:custGeom>
              <a:avLst/>
              <a:gdLst/>
              <a:ahLst/>
              <a:cxnLst/>
              <a:rect l="l" t="t" r="r" b="b"/>
              <a:pathLst>
                <a:path w="3590925" h="1957704">
                  <a:moveTo>
                    <a:pt x="200024" y="0"/>
                  </a:moveTo>
                  <a:lnTo>
                    <a:pt x="3390899" y="0"/>
                  </a:lnTo>
                  <a:lnTo>
                    <a:pt x="3436763" y="5282"/>
                  </a:lnTo>
                  <a:lnTo>
                    <a:pt x="3478865" y="20330"/>
                  </a:lnTo>
                  <a:lnTo>
                    <a:pt x="3516004" y="43943"/>
                  </a:lnTo>
                  <a:lnTo>
                    <a:pt x="3546981" y="74919"/>
                  </a:lnTo>
                  <a:lnTo>
                    <a:pt x="3570593" y="112058"/>
                  </a:lnTo>
                  <a:lnTo>
                    <a:pt x="3585641" y="154161"/>
                  </a:lnTo>
                  <a:lnTo>
                    <a:pt x="3590924" y="200024"/>
                  </a:lnTo>
                  <a:lnTo>
                    <a:pt x="3590924" y="1757362"/>
                  </a:lnTo>
                  <a:lnTo>
                    <a:pt x="3585642" y="1803226"/>
                  </a:lnTo>
                  <a:lnTo>
                    <a:pt x="3570594" y="1845328"/>
                  </a:lnTo>
                  <a:lnTo>
                    <a:pt x="3546981" y="1882467"/>
                  </a:lnTo>
                  <a:lnTo>
                    <a:pt x="3516004" y="1913444"/>
                  </a:lnTo>
                  <a:lnTo>
                    <a:pt x="3478865" y="1937056"/>
                  </a:lnTo>
                  <a:lnTo>
                    <a:pt x="3436763" y="1952104"/>
                  </a:lnTo>
                  <a:lnTo>
                    <a:pt x="3390899" y="1957387"/>
                  </a:lnTo>
                  <a:lnTo>
                    <a:pt x="200024" y="1957387"/>
                  </a:lnTo>
                  <a:lnTo>
                    <a:pt x="154160" y="1952104"/>
                  </a:lnTo>
                  <a:lnTo>
                    <a:pt x="112058" y="1937056"/>
                  </a:lnTo>
                  <a:lnTo>
                    <a:pt x="74919" y="1913443"/>
                  </a:lnTo>
                  <a:lnTo>
                    <a:pt x="43943" y="1882467"/>
                  </a:lnTo>
                  <a:lnTo>
                    <a:pt x="20330" y="1845328"/>
                  </a:lnTo>
                  <a:lnTo>
                    <a:pt x="5282" y="1803226"/>
                  </a:lnTo>
                  <a:lnTo>
                    <a:pt x="0" y="1757362"/>
                  </a:lnTo>
                  <a:lnTo>
                    <a:pt x="0" y="200024"/>
                  </a:lnTo>
                  <a:lnTo>
                    <a:pt x="5282" y="154161"/>
                  </a:lnTo>
                  <a:lnTo>
                    <a:pt x="20330" y="112059"/>
                  </a:lnTo>
                  <a:lnTo>
                    <a:pt x="43943" y="74919"/>
                  </a:lnTo>
                  <a:lnTo>
                    <a:pt x="74919" y="43943"/>
                  </a:lnTo>
                  <a:lnTo>
                    <a:pt x="112058" y="20330"/>
                  </a:lnTo>
                  <a:lnTo>
                    <a:pt x="154160" y="5282"/>
                  </a:lnTo>
                  <a:lnTo>
                    <a:pt x="200024" y="0"/>
                  </a:lnTo>
                </a:path>
              </a:pathLst>
            </a:custGeom>
            <a:ln w="57149">
              <a:solidFill>
                <a:srgbClr val="2A4A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3575717" y="3105451"/>
            <a:ext cx="207772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675" marR="5080" indent="-54610">
              <a:lnSpc>
                <a:spcPct val="116700"/>
              </a:lnSpc>
              <a:spcBef>
                <a:spcPts val="95"/>
              </a:spcBef>
            </a:pPr>
            <a:r>
              <a:rPr sz="3000" spc="50" dirty="0">
                <a:solidFill>
                  <a:srgbClr val="2A4A81"/>
                </a:solidFill>
                <a:latin typeface="Times New Roman"/>
                <a:cs typeface="Times New Roman"/>
              </a:rPr>
              <a:t>Policyholder </a:t>
            </a:r>
            <a:r>
              <a:rPr sz="3000" spc="55" dirty="0">
                <a:solidFill>
                  <a:srgbClr val="2A4A81"/>
                </a:solidFill>
                <a:latin typeface="Times New Roman"/>
                <a:cs typeface="Times New Roman"/>
              </a:rPr>
              <a:t>satisfaction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1052237" y="7010400"/>
            <a:ext cx="4034154" cy="2062480"/>
            <a:chOff x="11052237" y="7010400"/>
            <a:chExt cx="4034154" cy="2062480"/>
          </a:xfrm>
        </p:grpSpPr>
        <p:sp>
          <p:nvSpPr>
            <p:cNvPr id="32" name="object 32"/>
            <p:cNvSpPr/>
            <p:nvPr/>
          </p:nvSpPr>
          <p:spPr>
            <a:xfrm>
              <a:off x="11080811" y="7038975"/>
              <a:ext cx="3977004" cy="2005330"/>
            </a:xfrm>
            <a:custGeom>
              <a:avLst/>
              <a:gdLst/>
              <a:ahLst/>
              <a:cxnLst/>
              <a:rect l="l" t="t" r="r" b="b"/>
              <a:pathLst>
                <a:path w="3977005" h="2005329">
                  <a:moveTo>
                    <a:pt x="3776662" y="2005012"/>
                  </a:moveTo>
                  <a:lnTo>
                    <a:pt x="200024" y="2005012"/>
                  </a:lnTo>
                  <a:lnTo>
                    <a:pt x="154161" y="1999729"/>
                  </a:lnTo>
                  <a:lnTo>
                    <a:pt x="112059" y="1984681"/>
                  </a:lnTo>
                  <a:lnTo>
                    <a:pt x="74919" y="1961069"/>
                  </a:lnTo>
                  <a:lnTo>
                    <a:pt x="43943" y="1930092"/>
                  </a:lnTo>
                  <a:lnTo>
                    <a:pt x="20330" y="1892953"/>
                  </a:lnTo>
                  <a:lnTo>
                    <a:pt x="5282" y="1850851"/>
                  </a:lnTo>
                  <a:lnTo>
                    <a:pt x="0" y="1804987"/>
                  </a:lnTo>
                  <a:lnTo>
                    <a:pt x="0" y="200024"/>
                  </a:lnTo>
                  <a:lnTo>
                    <a:pt x="5282" y="154161"/>
                  </a:lnTo>
                  <a:lnTo>
                    <a:pt x="20330" y="112059"/>
                  </a:lnTo>
                  <a:lnTo>
                    <a:pt x="43943" y="74919"/>
                  </a:lnTo>
                  <a:lnTo>
                    <a:pt x="74919" y="43943"/>
                  </a:lnTo>
                  <a:lnTo>
                    <a:pt x="112059" y="20330"/>
                  </a:lnTo>
                  <a:lnTo>
                    <a:pt x="154161" y="5282"/>
                  </a:lnTo>
                  <a:lnTo>
                    <a:pt x="200024" y="0"/>
                  </a:lnTo>
                  <a:lnTo>
                    <a:pt x="3776662" y="0"/>
                  </a:lnTo>
                  <a:lnTo>
                    <a:pt x="3822526" y="5282"/>
                  </a:lnTo>
                  <a:lnTo>
                    <a:pt x="3864628" y="20330"/>
                  </a:lnTo>
                  <a:lnTo>
                    <a:pt x="3901767" y="43943"/>
                  </a:lnTo>
                  <a:lnTo>
                    <a:pt x="3932744" y="74919"/>
                  </a:lnTo>
                  <a:lnTo>
                    <a:pt x="3956356" y="112059"/>
                  </a:lnTo>
                  <a:lnTo>
                    <a:pt x="3971404" y="154161"/>
                  </a:lnTo>
                  <a:lnTo>
                    <a:pt x="3976687" y="200024"/>
                  </a:lnTo>
                  <a:lnTo>
                    <a:pt x="3976687" y="1804987"/>
                  </a:lnTo>
                  <a:lnTo>
                    <a:pt x="3971404" y="1850851"/>
                  </a:lnTo>
                  <a:lnTo>
                    <a:pt x="3956356" y="1892953"/>
                  </a:lnTo>
                  <a:lnTo>
                    <a:pt x="3932744" y="1930092"/>
                  </a:lnTo>
                  <a:lnTo>
                    <a:pt x="3901767" y="1961069"/>
                  </a:lnTo>
                  <a:lnTo>
                    <a:pt x="3864628" y="1984681"/>
                  </a:lnTo>
                  <a:lnTo>
                    <a:pt x="3822526" y="1999729"/>
                  </a:lnTo>
                  <a:lnTo>
                    <a:pt x="3776662" y="2005012"/>
                  </a:lnTo>
                  <a:close/>
                </a:path>
              </a:pathLst>
            </a:custGeom>
            <a:solidFill>
              <a:srgbClr val="DED3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080812" y="7038974"/>
              <a:ext cx="3977004" cy="2005330"/>
            </a:xfrm>
            <a:custGeom>
              <a:avLst/>
              <a:gdLst/>
              <a:ahLst/>
              <a:cxnLst/>
              <a:rect l="l" t="t" r="r" b="b"/>
              <a:pathLst>
                <a:path w="3977005" h="2005329">
                  <a:moveTo>
                    <a:pt x="200024" y="0"/>
                  </a:moveTo>
                  <a:lnTo>
                    <a:pt x="3776661" y="0"/>
                  </a:lnTo>
                  <a:lnTo>
                    <a:pt x="3822525" y="5282"/>
                  </a:lnTo>
                  <a:lnTo>
                    <a:pt x="3864627" y="20330"/>
                  </a:lnTo>
                  <a:lnTo>
                    <a:pt x="3901767" y="43942"/>
                  </a:lnTo>
                  <a:lnTo>
                    <a:pt x="3932743" y="74919"/>
                  </a:lnTo>
                  <a:lnTo>
                    <a:pt x="3956356" y="112058"/>
                  </a:lnTo>
                  <a:lnTo>
                    <a:pt x="3971404" y="154160"/>
                  </a:lnTo>
                  <a:lnTo>
                    <a:pt x="3976687" y="200024"/>
                  </a:lnTo>
                  <a:lnTo>
                    <a:pt x="3976687" y="1804987"/>
                  </a:lnTo>
                  <a:lnTo>
                    <a:pt x="3971404" y="1850851"/>
                  </a:lnTo>
                  <a:lnTo>
                    <a:pt x="3956356" y="1892953"/>
                  </a:lnTo>
                  <a:lnTo>
                    <a:pt x="3932743" y="1930092"/>
                  </a:lnTo>
                  <a:lnTo>
                    <a:pt x="3901767" y="1961069"/>
                  </a:lnTo>
                  <a:lnTo>
                    <a:pt x="3864627" y="1984681"/>
                  </a:lnTo>
                  <a:lnTo>
                    <a:pt x="3822525" y="1999729"/>
                  </a:lnTo>
                  <a:lnTo>
                    <a:pt x="3776661" y="2005012"/>
                  </a:lnTo>
                  <a:lnTo>
                    <a:pt x="200024" y="2005012"/>
                  </a:lnTo>
                  <a:lnTo>
                    <a:pt x="154160" y="1999729"/>
                  </a:lnTo>
                  <a:lnTo>
                    <a:pt x="112058" y="1984681"/>
                  </a:lnTo>
                  <a:lnTo>
                    <a:pt x="74919" y="1961068"/>
                  </a:lnTo>
                  <a:lnTo>
                    <a:pt x="43943" y="1930092"/>
                  </a:lnTo>
                  <a:lnTo>
                    <a:pt x="20330" y="1892952"/>
                  </a:lnTo>
                  <a:lnTo>
                    <a:pt x="5282" y="1850851"/>
                  </a:lnTo>
                  <a:lnTo>
                    <a:pt x="0" y="1804987"/>
                  </a:lnTo>
                  <a:lnTo>
                    <a:pt x="0" y="200024"/>
                  </a:lnTo>
                  <a:lnTo>
                    <a:pt x="5282" y="154161"/>
                  </a:lnTo>
                  <a:lnTo>
                    <a:pt x="20330" y="112059"/>
                  </a:lnTo>
                  <a:lnTo>
                    <a:pt x="43943" y="74919"/>
                  </a:lnTo>
                  <a:lnTo>
                    <a:pt x="74919" y="43943"/>
                  </a:lnTo>
                  <a:lnTo>
                    <a:pt x="112058" y="20330"/>
                  </a:lnTo>
                  <a:lnTo>
                    <a:pt x="154160" y="5282"/>
                  </a:lnTo>
                  <a:lnTo>
                    <a:pt x="200024" y="0"/>
                  </a:lnTo>
                </a:path>
              </a:pathLst>
            </a:custGeom>
            <a:ln w="57149">
              <a:solidFill>
                <a:srgbClr val="2A4A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448962" y="7721600"/>
            <a:ext cx="31451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2A4A81"/>
                </a:solidFill>
                <a:latin typeface="Times New Roman"/>
                <a:cs typeface="Times New Roman"/>
              </a:rPr>
              <a:t>Switching</a:t>
            </a:r>
            <a:r>
              <a:rPr sz="3000" spc="340" dirty="0">
                <a:solidFill>
                  <a:srgbClr val="2A4A81"/>
                </a:solidFill>
                <a:latin typeface="Times New Roman"/>
                <a:cs typeface="Times New Roman"/>
              </a:rPr>
              <a:t> </a:t>
            </a:r>
            <a:r>
              <a:rPr sz="3000" spc="75" dirty="0">
                <a:solidFill>
                  <a:srgbClr val="2A4A81"/>
                </a:solidFill>
                <a:latin typeface="Times New Roman"/>
                <a:cs typeface="Times New Roman"/>
              </a:rPr>
              <a:t>behavior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899395" y="3238979"/>
            <a:ext cx="6170930" cy="3956685"/>
            <a:chOff x="6899395" y="3238979"/>
            <a:chExt cx="6170930" cy="3956685"/>
          </a:xfrm>
        </p:grpSpPr>
        <p:sp>
          <p:nvSpPr>
            <p:cNvPr id="36" name="object 36"/>
            <p:cNvSpPr/>
            <p:nvPr/>
          </p:nvSpPr>
          <p:spPr>
            <a:xfrm>
              <a:off x="10134582" y="6091852"/>
              <a:ext cx="2912110" cy="940435"/>
            </a:xfrm>
            <a:custGeom>
              <a:avLst/>
              <a:gdLst/>
              <a:ahLst/>
              <a:cxnLst/>
              <a:rect l="l" t="t" r="r" b="b"/>
              <a:pathLst>
                <a:path w="2912109" h="940434">
                  <a:moveTo>
                    <a:pt x="0" y="0"/>
                  </a:moveTo>
                  <a:lnTo>
                    <a:pt x="2911910" y="939816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933905" y="6934429"/>
              <a:ext cx="113030" cy="136525"/>
            </a:xfrm>
            <a:custGeom>
              <a:avLst/>
              <a:gdLst/>
              <a:ahLst/>
              <a:cxnLst/>
              <a:rect l="l" t="t" r="r" b="b"/>
              <a:pathLst>
                <a:path w="113030" h="136525">
                  <a:moveTo>
                    <a:pt x="43883" y="0"/>
                  </a:moveTo>
                  <a:lnTo>
                    <a:pt x="112587" y="97240"/>
                  </a:lnTo>
                  <a:lnTo>
                    <a:pt x="0" y="135968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076351" y="3238979"/>
              <a:ext cx="3980815" cy="3804920"/>
            </a:xfrm>
            <a:custGeom>
              <a:avLst/>
              <a:gdLst/>
              <a:ahLst/>
              <a:cxnLst/>
              <a:rect l="l" t="t" r="r" b="b"/>
              <a:pathLst>
                <a:path w="3980815" h="3804920">
                  <a:moveTo>
                    <a:pt x="1902468" y="3804445"/>
                  </a:moveTo>
                  <a:lnTo>
                    <a:pt x="1855119" y="3803825"/>
                  </a:lnTo>
                  <a:lnTo>
                    <a:pt x="1807773" y="3801933"/>
                  </a:lnTo>
                  <a:lnTo>
                    <a:pt x="1760461" y="3798782"/>
                  </a:lnTo>
                  <a:lnTo>
                    <a:pt x="1713213" y="3794382"/>
                  </a:lnTo>
                  <a:lnTo>
                    <a:pt x="1666059" y="3788747"/>
                  </a:lnTo>
                  <a:lnTo>
                    <a:pt x="1619030" y="3781889"/>
                  </a:lnTo>
                  <a:lnTo>
                    <a:pt x="1572155" y="3773819"/>
                  </a:lnTo>
                  <a:lnTo>
                    <a:pt x="1525467" y="3764551"/>
                  </a:lnTo>
                  <a:lnTo>
                    <a:pt x="1478994" y="3754096"/>
                  </a:lnTo>
                  <a:lnTo>
                    <a:pt x="1432767" y="3742466"/>
                  </a:lnTo>
                  <a:lnTo>
                    <a:pt x="1386817" y="3729674"/>
                  </a:lnTo>
                  <a:lnTo>
                    <a:pt x="1341174" y="3715731"/>
                  </a:lnTo>
                  <a:lnTo>
                    <a:pt x="1295868" y="3700651"/>
                  </a:lnTo>
                  <a:lnTo>
                    <a:pt x="1250930" y="3684445"/>
                  </a:lnTo>
                  <a:lnTo>
                    <a:pt x="1206390" y="3667125"/>
                  </a:lnTo>
                  <a:lnTo>
                    <a:pt x="1162278" y="3648703"/>
                  </a:lnTo>
                  <a:lnTo>
                    <a:pt x="1118625" y="3629193"/>
                  </a:lnTo>
                  <a:lnTo>
                    <a:pt x="1075462" y="3608605"/>
                  </a:lnTo>
                  <a:lnTo>
                    <a:pt x="1032817" y="3586953"/>
                  </a:lnTo>
                  <a:lnTo>
                    <a:pt x="990723" y="3564247"/>
                  </a:lnTo>
                  <a:lnTo>
                    <a:pt x="949209" y="3540501"/>
                  </a:lnTo>
                  <a:lnTo>
                    <a:pt x="908306" y="3515727"/>
                  </a:lnTo>
                  <a:lnTo>
                    <a:pt x="868043" y="3489937"/>
                  </a:lnTo>
                  <a:lnTo>
                    <a:pt x="828452" y="3463143"/>
                  </a:lnTo>
                  <a:lnTo>
                    <a:pt x="789563" y="3435357"/>
                  </a:lnTo>
                  <a:lnTo>
                    <a:pt x="751406" y="3406591"/>
                  </a:lnTo>
                  <a:lnTo>
                    <a:pt x="714011" y="3376858"/>
                  </a:lnTo>
                  <a:lnTo>
                    <a:pt x="677409" y="3346170"/>
                  </a:lnTo>
                  <a:lnTo>
                    <a:pt x="641631" y="3314538"/>
                  </a:lnTo>
                  <a:lnTo>
                    <a:pt x="606706" y="3281976"/>
                  </a:lnTo>
                  <a:lnTo>
                    <a:pt x="572665" y="3248495"/>
                  </a:lnTo>
                  <a:lnTo>
                    <a:pt x="539538" y="3214108"/>
                  </a:lnTo>
                  <a:lnTo>
                    <a:pt x="507356" y="3178827"/>
                  </a:lnTo>
                  <a:lnTo>
                    <a:pt x="475452" y="3141901"/>
                  </a:lnTo>
                  <a:lnTo>
                    <a:pt x="444580" y="3104215"/>
                  </a:lnTo>
                  <a:lnTo>
                    <a:pt x="414741" y="3065791"/>
                  </a:lnTo>
                  <a:lnTo>
                    <a:pt x="385936" y="3026657"/>
                  </a:lnTo>
                  <a:lnTo>
                    <a:pt x="358163" y="2986836"/>
                  </a:lnTo>
                  <a:lnTo>
                    <a:pt x="331424" y="2946354"/>
                  </a:lnTo>
                  <a:lnTo>
                    <a:pt x="305720" y="2905236"/>
                  </a:lnTo>
                  <a:lnTo>
                    <a:pt x="281050" y="2863506"/>
                  </a:lnTo>
                  <a:lnTo>
                    <a:pt x="257414" y="2821190"/>
                  </a:lnTo>
                  <a:lnTo>
                    <a:pt x="234814" y="2778313"/>
                  </a:lnTo>
                  <a:lnTo>
                    <a:pt x="213250" y="2734899"/>
                  </a:lnTo>
                  <a:lnTo>
                    <a:pt x="192722" y="2690973"/>
                  </a:lnTo>
                  <a:lnTo>
                    <a:pt x="173230" y="2646561"/>
                  </a:lnTo>
                  <a:lnTo>
                    <a:pt x="154774" y="2601688"/>
                  </a:lnTo>
                  <a:lnTo>
                    <a:pt x="137356" y="2556378"/>
                  </a:lnTo>
                  <a:lnTo>
                    <a:pt x="120975" y="2510656"/>
                  </a:lnTo>
                  <a:lnTo>
                    <a:pt x="105632" y="2464548"/>
                  </a:lnTo>
                  <a:lnTo>
                    <a:pt x="91327" y="2418078"/>
                  </a:lnTo>
                  <a:lnTo>
                    <a:pt x="78060" y="2371272"/>
                  </a:lnTo>
                  <a:lnTo>
                    <a:pt x="65833" y="2324154"/>
                  </a:lnTo>
                  <a:lnTo>
                    <a:pt x="54644" y="2276749"/>
                  </a:lnTo>
                  <a:lnTo>
                    <a:pt x="44495" y="2229083"/>
                  </a:lnTo>
                  <a:lnTo>
                    <a:pt x="35387" y="2181180"/>
                  </a:lnTo>
                  <a:lnTo>
                    <a:pt x="27318" y="2133066"/>
                  </a:lnTo>
                  <a:lnTo>
                    <a:pt x="20291" y="2084764"/>
                  </a:lnTo>
                  <a:lnTo>
                    <a:pt x="14304" y="2036301"/>
                  </a:lnTo>
                  <a:lnTo>
                    <a:pt x="9359" y="1987702"/>
                  </a:lnTo>
                  <a:lnTo>
                    <a:pt x="5455" y="1938990"/>
                  </a:lnTo>
                  <a:lnTo>
                    <a:pt x="2594" y="1890192"/>
                  </a:lnTo>
                  <a:lnTo>
                    <a:pt x="775" y="1841332"/>
                  </a:lnTo>
                  <a:lnTo>
                    <a:pt x="0" y="1792435"/>
                  </a:lnTo>
                  <a:lnTo>
                    <a:pt x="267" y="1743526"/>
                  </a:lnTo>
                  <a:lnTo>
                    <a:pt x="1578" y="1694630"/>
                  </a:lnTo>
                  <a:lnTo>
                    <a:pt x="3933" y="1645772"/>
                  </a:lnTo>
                  <a:lnTo>
                    <a:pt x="7333" y="1596978"/>
                  </a:lnTo>
                  <a:lnTo>
                    <a:pt x="11777" y="1548271"/>
                  </a:lnTo>
                  <a:lnTo>
                    <a:pt x="17266" y="1499678"/>
                  </a:lnTo>
                  <a:lnTo>
                    <a:pt x="23801" y="1451223"/>
                  </a:lnTo>
                  <a:lnTo>
                    <a:pt x="31381" y="1402930"/>
                  </a:lnTo>
                  <a:lnTo>
                    <a:pt x="40008" y="1354826"/>
                  </a:lnTo>
                  <a:lnTo>
                    <a:pt x="49681" y="1306935"/>
                  </a:lnTo>
                  <a:lnTo>
                    <a:pt x="60401" y="1259281"/>
                  </a:lnTo>
                  <a:lnTo>
                    <a:pt x="72169" y="1211891"/>
                  </a:lnTo>
                  <a:lnTo>
                    <a:pt x="84984" y="1164788"/>
                  </a:lnTo>
                  <a:lnTo>
                    <a:pt x="99175" y="1116412"/>
                  </a:lnTo>
                  <a:lnTo>
                    <a:pt x="114555" y="1068394"/>
                  </a:lnTo>
                  <a:lnTo>
                    <a:pt x="131148" y="1020779"/>
                  </a:lnTo>
                  <a:lnTo>
                    <a:pt x="148977" y="973615"/>
                  </a:lnTo>
                  <a:lnTo>
                    <a:pt x="168065" y="926948"/>
                  </a:lnTo>
                  <a:lnTo>
                    <a:pt x="188436" y="880824"/>
                  </a:lnTo>
                  <a:lnTo>
                    <a:pt x="210113" y="835291"/>
                  </a:lnTo>
                  <a:lnTo>
                    <a:pt x="233120" y="790394"/>
                  </a:lnTo>
                  <a:lnTo>
                    <a:pt x="257479" y="746181"/>
                  </a:lnTo>
                  <a:lnTo>
                    <a:pt x="283214" y="702698"/>
                  </a:lnTo>
                  <a:lnTo>
                    <a:pt x="310270" y="660671"/>
                  </a:lnTo>
                  <a:lnTo>
                    <a:pt x="338377" y="620013"/>
                  </a:lnTo>
                  <a:lnTo>
                    <a:pt x="367505" y="580718"/>
                  </a:lnTo>
                  <a:lnTo>
                    <a:pt x="397625" y="542778"/>
                  </a:lnTo>
                  <a:lnTo>
                    <a:pt x="428709" y="506187"/>
                  </a:lnTo>
                  <a:lnTo>
                    <a:pt x="460727" y="470937"/>
                  </a:lnTo>
                  <a:lnTo>
                    <a:pt x="493651" y="437021"/>
                  </a:lnTo>
                  <a:lnTo>
                    <a:pt x="527451" y="404433"/>
                  </a:lnTo>
                  <a:lnTo>
                    <a:pt x="562099" y="373164"/>
                  </a:lnTo>
                  <a:lnTo>
                    <a:pt x="597566" y="343209"/>
                  </a:lnTo>
                  <a:lnTo>
                    <a:pt x="633824" y="314561"/>
                  </a:lnTo>
                  <a:lnTo>
                    <a:pt x="670842" y="287211"/>
                  </a:lnTo>
                  <a:lnTo>
                    <a:pt x="708592" y="261154"/>
                  </a:lnTo>
                  <a:lnTo>
                    <a:pt x="747046" y="236382"/>
                  </a:lnTo>
                  <a:lnTo>
                    <a:pt x="786174" y="212888"/>
                  </a:lnTo>
                  <a:lnTo>
                    <a:pt x="825948" y="190665"/>
                  </a:lnTo>
                  <a:lnTo>
                    <a:pt x="866339" y="169706"/>
                  </a:lnTo>
                  <a:lnTo>
                    <a:pt x="907317" y="150004"/>
                  </a:lnTo>
                  <a:lnTo>
                    <a:pt x="948854" y="131552"/>
                  </a:lnTo>
                  <a:lnTo>
                    <a:pt x="990922" y="114343"/>
                  </a:lnTo>
                  <a:lnTo>
                    <a:pt x="1033490" y="98370"/>
                  </a:lnTo>
                  <a:lnTo>
                    <a:pt x="1076531" y="83626"/>
                  </a:lnTo>
                  <a:lnTo>
                    <a:pt x="1120014" y="70104"/>
                  </a:lnTo>
                  <a:lnTo>
                    <a:pt x="1163913" y="57797"/>
                  </a:lnTo>
                  <a:lnTo>
                    <a:pt x="1208197" y="46698"/>
                  </a:lnTo>
                  <a:lnTo>
                    <a:pt x="1252837" y="36800"/>
                  </a:lnTo>
                  <a:lnTo>
                    <a:pt x="1297806" y="28095"/>
                  </a:lnTo>
                  <a:lnTo>
                    <a:pt x="1343073" y="20577"/>
                  </a:lnTo>
                  <a:lnTo>
                    <a:pt x="1388610" y="14239"/>
                  </a:lnTo>
                  <a:lnTo>
                    <a:pt x="1434388" y="9074"/>
                  </a:lnTo>
                  <a:lnTo>
                    <a:pt x="1480379" y="5074"/>
                  </a:lnTo>
                  <a:lnTo>
                    <a:pt x="1526552" y="2233"/>
                  </a:lnTo>
                  <a:lnTo>
                    <a:pt x="1572881" y="544"/>
                  </a:lnTo>
                  <a:lnTo>
                    <a:pt x="1619334" y="0"/>
                  </a:lnTo>
                  <a:lnTo>
                    <a:pt x="1665885" y="593"/>
                  </a:lnTo>
                  <a:lnTo>
                    <a:pt x="1712503" y="2316"/>
                  </a:lnTo>
                  <a:lnTo>
                    <a:pt x="1759160" y="5163"/>
                  </a:lnTo>
                  <a:lnTo>
                    <a:pt x="1805827" y="9127"/>
                  </a:lnTo>
                  <a:lnTo>
                    <a:pt x="1852475" y="14200"/>
                  </a:lnTo>
                  <a:lnTo>
                    <a:pt x="1899075" y="20376"/>
                  </a:lnTo>
                  <a:lnTo>
                    <a:pt x="1945598" y="27647"/>
                  </a:lnTo>
                  <a:lnTo>
                    <a:pt x="1992016" y="36007"/>
                  </a:lnTo>
                  <a:lnTo>
                    <a:pt x="2038300" y="45448"/>
                  </a:lnTo>
                  <a:lnTo>
                    <a:pt x="2084419" y="55963"/>
                  </a:lnTo>
                  <a:lnTo>
                    <a:pt x="2130347" y="67546"/>
                  </a:lnTo>
                  <a:lnTo>
                    <a:pt x="2176054" y="80189"/>
                  </a:lnTo>
                  <a:lnTo>
                    <a:pt x="2221510" y="93885"/>
                  </a:lnTo>
                  <a:lnTo>
                    <a:pt x="2266688" y="108628"/>
                  </a:lnTo>
                  <a:lnTo>
                    <a:pt x="2311557" y="124410"/>
                  </a:lnTo>
                  <a:lnTo>
                    <a:pt x="2356090" y="141224"/>
                  </a:lnTo>
                  <a:lnTo>
                    <a:pt x="2400258" y="159063"/>
                  </a:lnTo>
                  <a:lnTo>
                    <a:pt x="2446021" y="178792"/>
                  </a:lnTo>
                  <a:lnTo>
                    <a:pt x="2491271" y="199518"/>
                  </a:lnTo>
                  <a:lnTo>
                    <a:pt x="2536033" y="221185"/>
                  </a:lnTo>
                  <a:lnTo>
                    <a:pt x="2580331" y="243737"/>
                  </a:lnTo>
                  <a:lnTo>
                    <a:pt x="2624191" y="267116"/>
                  </a:lnTo>
                  <a:lnTo>
                    <a:pt x="2667637" y="291267"/>
                  </a:lnTo>
                  <a:lnTo>
                    <a:pt x="2710694" y="316131"/>
                  </a:lnTo>
                  <a:lnTo>
                    <a:pt x="2753387" y="341654"/>
                  </a:lnTo>
                  <a:lnTo>
                    <a:pt x="2795742" y="367778"/>
                  </a:lnTo>
                  <a:lnTo>
                    <a:pt x="2837782" y="394446"/>
                  </a:lnTo>
                  <a:lnTo>
                    <a:pt x="2879534" y="421603"/>
                  </a:lnTo>
                  <a:lnTo>
                    <a:pt x="2921021" y="449191"/>
                  </a:lnTo>
                  <a:lnTo>
                    <a:pt x="2962270" y="477153"/>
                  </a:lnTo>
                  <a:lnTo>
                    <a:pt x="3003304" y="505434"/>
                  </a:lnTo>
                  <a:lnTo>
                    <a:pt x="3044149" y="533976"/>
                  </a:lnTo>
                  <a:lnTo>
                    <a:pt x="3125370" y="591619"/>
                  </a:lnTo>
                  <a:lnTo>
                    <a:pt x="3245400" y="678040"/>
                  </a:lnTo>
                  <a:lnTo>
                    <a:pt x="3284566" y="706685"/>
                  </a:lnTo>
                  <a:lnTo>
                    <a:pt x="3323451" y="735718"/>
                  </a:lnTo>
                  <a:lnTo>
                    <a:pt x="3361878" y="765294"/>
                  </a:lnTo>
                  <a:lnTo>
                    <a:pt x="3399667" y="795569"/>
                  </a:lnTo>
                  <a:lnTo>
                    <a:pt x="3436640" y="826699"/>
                  </a:lnTo>
                  <a:lnTo>
                    <a:pt x="3472618" y="858838"/>
                  </a:lnTo>
                  <a:lnTo>
                    <a:pt x="3507423" y="892142"/>
                  </a:lnTo>
                  <a:lnTo>
                    <a:pt x="3540874" y="926766"/>
                  </a:lnTo>
                  <a:lnTo>
                    <a:pt x="3572794" y="962866"/>
                  </a:lnTo>
                  <a:lnTo>
                    <a:pt x="3603006" y="999913"/>
                  </a:lnTo>
                  <a:lnTo>
                    <a:pt x="3631563" y="1038142"/>
                  </a:lnTo>
                  <a:lnTo>
                    <a:pt x="3658632" y="1077403"/>
                  </a:lnTo>
                  <a:lnTo>
                    <a:pt x="3684380" y="1117544"/>
                  </a:lnTo>
                  <a:lnTo>
                    <a:pt x="3708974" y="1158412"/>
                  </a:lnTo>
                  <a:lnTo>
                    <a:pt x="3732581" y="1199857"/>
                  </a:lnTo>
                  <a:lnTo>
                    <a:pt x="3755368" y="1241727"/>
                  </a:lnTo>
                  <a:lnTo>
                    <a:pt x="3800984" y="1329075"/>
                  </a:lnTo>
                  <a:lnTo>
                    <a:pt x="3823875" y="1374621"/>
                  </a:lnTo>
                  <a:lnTo>
                    <a:pt x="3845973" y="1420540"/>
                  </a:lnTo>
                  <a:lnTo>
                    <a:pt x="3867076" y="1466863"/>
                  </a:lnTo>
                  <a:lnTo>
                    <a:pt x="3886982" y="1513621"/>
                  </a:lnTo>
                  <a:lnTo>
                    <a:pt x="3905489" y="1560844"/>
                  </a:lnTo>
                  <a:lnTo>
                    <a:pt x="3922394" y="1608565"/>
                  </a:lnTo>
                  <a:lnTo>
                    <a:pt x="3937496" y="1656814"/>
                  </a:lnTo>
                  <a:lnTo>
                    <a:pt x="3950592" y="1705622"/>
                  </a:lnTo>
                  <a:lnTo>
                    <a:pt x="3961481" y="1755020"/>
                  </a:lnTo>
                  <a:lnTo>
                    <a:pt x="3969643" y="1803103"/>
                  </a:lnTo>
                  <a:lnTo>
                    <a:pt x="3975510" y="1851395"/>
                  </a:lnTo>
                  <a:lnTo>
                    <a:pt x="3979138" y="1899838"/>
                  </a:lnTo>
                  <a:lnTo>
                    <a:pt x="3980583" y="1948368"/>
                  </a:lnTo>
                  <a:lnTo>
                    <a:pt x="3979903" y="1996926"/>
                  </a:lnTo>
                  <a:lnTo>
                    <a:pt x="3977152" y="2045450"/>
                  </a:lnTo>
                  <a:lnTo>
                    <a:pt x="3972389" y="2093878"/>
                  </a:lnTo>
                  <a:lnTo>
                    <a:pt x="3965668" y="2142151"/>
                  </a:lnTo>
                  <a:lnTo>
                    <a:pt x="3957047" y="2190206"/>
                  </a:lnTo>
                  <a:lnTo>
                    <a:pt x="3946581" y="2237982"/>
                  </a:lnTo>
                  <a:lnTo>
                    <a:pt x="3934327" y="2285419"/>
                  </a:lnTo>
                  <a:lnTo>
                    <a:pt x="3920342" y="2332454"/>
                  </a:lnTo>
                  <a:lnTo>
                    <a:pt x="3904682" y="2379028"/>
                  </a:lnTo>
                  <a:lnTo>
                    <a:pt x="3887402" y="2425078"/>
                  </a:lnTo>
                  <a:lnTo>
                    <a:pt x="3868560" y="2470544"/>
                  </a:lnTo>
                  <a:lnTo>
                    <a:pt x="3848212" y="2515364"/>
                  </a:lnTo>
                  <a:lnTo>
                    <a:pt x="3826414" y="2559478"/>
                  </a:lnTo>
                  <a:lnTo>
                    <a:pt x="3803223" y="2602823"/>
                  </a:lnTo>
                  <a:lnTo>
                    <a:pt x="3778695" y="2645340"/>
                  </a:lnTo>
                  <a:lnTo>
                    <a:pt x="3752886" y="2686966"/>
                  </a:lnTo>
                  <a:lnTo>
                    <a:pt x="3724459" y="2729846"/>
                  </a:lnTo>
                  <a:lnTo>
                    <a:pt x="3694855" y="2771843"/>
                  </a:lnTo>
                  <a:lnTo>
                    <a:pt x="3664126" y="2812979"/>
                  </a:lnTo>
                  <a:lnTo>
                    <a:pt x="3632323" y="2853277"/>
                  </a:lnTo>
                  <a:lnTo>
                    <a:pt x="3599497" y="2892757"/>
                  </a:lnTo>
                  <a:lnTo>
                    <a:pt x="3565697" y="2931441"/>
                  </a:lnTo>
                  <a:lnTo>
                    <a:pt x="3530977" y="2969350"/>
                  </a:lnTo>
                  <a:lnTo>
                    <a:pt x="3495386" y="3006507"/>
                  </a:lnTo>
                  <a:lnTo>
                    <a:pt x="3458976" y="3042932"/>
                  </a:lnTo>
                  <a:lnTo>
                    <a:pt x="3421797" y="3078647"/>
                  </a:lnTo>
                  <a:lnTo>
                    <a:pt x="3383901" y="3113674"/>
                  </a:lnTo>
                  <a:lnTo>
                    <a:pt x="3345338" y="3148034"/>
                  </a:lnTo>
                  <a:lnTo>
                    <a:pt x="3306160" y="3181749"/>
                  </a:lnTo>
                  <a:lnTo>
                    <a:pt x="3266418" y="3214839"/>
                  </a:lnTo>
                  <a:lnTo>
                    <a:pt x="3226162" y="3247328"/>
                  </a:lnTo>
                  <a:lnTo>
                    <a:pt x="3185443" y="3279235"/>
                  </a:lnTo>
                  <a:lnTo>
                    <a:pt x="3144314" y="3310583"/>
                  </a:lnTo>
                  <a:lnTo>
                    <a:pt x="3102824" y="3341394"/>
                  </a:lnTo>
                  <a:lnTo>
                    <a:pt x="3061024" y="3371688"/>
                  </a:lnTo>
                  <a:lnTo>
                    <a:pt x="3020864" y="3400343"/>
                  </a:lnTo>
                  <a:lnTo>
                    <a:pt x="2980333" y="3428572"/>
                  </a:lnTo>
                  <a:lnTo>
                    <a:pt x="2939417" y="3456302"/>
                  </a:lnTo>
                  <a:lnTo>
                    <a:pt x="2898101" y="3483464"/>
                  </a:lnTo>
                  <a:lnTo>
                    <a:pt x="2856371" y="3509986"/>
                  </a:lnTo>
                  <a:lnTo>
                    <a:pt x="2814214" y="3535797"/>
                  </a:lnTo>
                  <a:lnTo>
                    <a:pt x="2771615" y="3560827"/>
                  </a:lnTo>
                  <a:lnTo>
                    <a:pt x="2728560" y="3585006"/>
                  </a:lnTo>
                  <a:lnTo>
                    <a:pt x="2685034" y="3608261"/>
                  </a:lnTo>
                  <a:lnTo>
                    <a:pt x="2641024" y="3630524"/>
                  </a:lnTo>
                  <a:lnTo>
                    <a:pt x="2596516" y="3651722"/>
                  </a:lnTo>
                  <a:lnTo>
                    <a:pt x="2551494" y="3671785"/>
                  </a:lnTo>
                  <a:lnTo>
                    <a:pt x="2505946" y="3690643"/>
                  </a:lnTo>
                  <a:lnTo>
                    <a:pt x="2459856" y="3708224"/>
                  </a:lnTo>
                  <a:lnTo>
                    <a:pt x="2414837" y="3723819"/>
                  </a:lnTo>
                  <a:lnTo>
                    <a:pt x="2369457" y="3737997"/>
                  </a:lnTo>
                  <a:lnTo>
                    <a:pt x="2323746" y="3750768"/>
                  </a:lnTo>
                  <a:lnTo>
                    <a:pt x="2277734" y="3762146"/>
                  </a:lnTo>
                  <a:lnTo>
                    <a:pt x="2231452" y="3772141"/>
                  </a:lnTo>
                  <a:lnTo>
                    <a:pt x="2184931" y="3780767"/>
                  </a:lnTo>
                  <a:lnTo>
                    <a:pt x="2138200" y="3788036"/>
                  </a:lnTo>
                  <a:lnTo>
                    <a:pt x="2091290" y="3793959"/>
                  </a:lnTo>
                  <a:lnTo>
                    <a:pt x="2044232" y="3798550"/>
                  </a:lnTo>
                  <a:lnTo>
                    <a:pt x="1997055" y="3801819"/>
                  </a:lnTo>
                  <a:lnTo>
                    <a:pt x="1949790" y="3803780"/>
                  </a:lnTo>
                  <a:lnTo>
                    <a:pt x="1902468" y="3804445"/>
                  </a:lnTo>
                  <a:close/>
                </a:path>
              </a:pathLst>
            </a:custGeom>
            <a:solidFill>
              <a:srgbClr val="DED3C2">
                <a:alpha val="27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899395" y="3398042"/>
              <a:ext cx="3982720" cy="3797300"/>
            </a:xfrm>
            <a:custGeom>
              <a:avLst/>
              <a:gdLst/>
              <a:ahLst/>
              <a:cxnLst/>
              <a:rect l="l" t="t" r="r" b="b"/>
              <a:pathLst>
                <a:path w="3982720" h="3797300">
                  <a:moveTo>
                    <a:pt x="1866747" y="12700"/>
                  </a:moveTo>
                  <a:lnTo>
                    <a:pt x="1373846" y="12700"/>
                  </a:lnTo>
                  <a:lnTo>
                    <a:pt x="1422359" y="0"/>
                  </a:lnTo>
                  <a:lnTo>
                    <a:pt x="1817088" y="0"/>
                  </a:lnTo>
                  <a:lnTo>
                    <a:pt x="1866747" y="12700"/>
                  </a:lnTo>
                  <a:close/>
                </a:path>
                <a:path w="3982720" h="3797300">
                  <a:moveTo>
                    <a:pt x="1702195" y="3759200"/>
                  </a:moveTo>
                  <a:lnTo>
                    <a:pt x="1514946" y="3759200"/>
                  </a:lnTo>
                  <a:lnTo>
                    <a:pt x="1325403" y="3708400"/>
                  </a:lnTo>
                  <a:lnTo>
                    <a:pt x="1278867" y="3683000"/>
                  </a:lnTo>
                  <a:lnTo>
                    <a:pt x="1232737" y="3670300"/>
                  </a:lnTo>
                  <a:lnTo>
                    <a:pt x="1187046" y="3644900"/>
                  </a:lnTo>
                  <a:lnTo>
                    <a:pt x="1141827" y="3632200"/>
                  </a:lnTo>
                  <a:lnTo>
                    <a:pt x="1097113" y="3606800"/>
                  </a:lnTo>
                  <a:lnTo>
                    <a:pt x="1052936" y="3594100"/>
                  </a:lnTo>
                  <a:lnTo>
                    <a:pt x="966329" y="3543300"/>
                  </a:lnTo>
                  <a:lnTo>
                    <a:pt x="882268" y="3492500"/>
                  </a:lnTo>
                  <a:lnTo>
                    <a:pt x="841275" y="3467100"/>
                  </a:lnTo>
                  <a:lnTo>
                    <a:pt x="801018" y="3429000"/>
                  </a:lnTo>
                  <a:lnTo>
                    <a:pt x="761530" y="3403600"/>
                  </a:lnTo>
                  <a:lnTo>
                    <a:pt x="722843" y="3378200"/>
                  </a:lnTo>
                  <a:lnTo>
                    <a:pt x="684991" y="3340100"/>
                  </a:lnTo>
                  <a:lnTo>
                    <a:pt x="648006" y="3314700"/>
                  </a:lnTo>
                  <a:lnTo>
                    <a:pt x="611922" y="3276600"/>
                  </a:lnTo>
                  <a:lnTo>
                    <a:pt x="576771" y="3238500"/>
                  </a:lnTo>
                  <a:lnTo>
                    <a:pt x="542587" y="3213100"/>
                  </a:lnTo>
                  <a:lnTo>
                    <a:pt x="509402" y="3175000"/>
                  </a:lnTo>
                  <a:lnTo>
                    <a:pt x="477494" y="3136900"/>
                  </a:lnTo>
                  <a:lnTo>
                    <a:pt x="446611" y="3098800"/>
                  </a:lnTo>
                  <a:lnTo>
                    <a:pt x="416753" y="3060700"/>
                  </a:lnTo>
                  <a:lnTo>
                    <a:pt x="387922" y="3022600"/>
                  </a:lnTo>
                  <a:lnTo>
                    <a:pt x="360117" y="2984500"/>
                  </a:lnTo>
                  <a:lnTo>
                    <a:pt x="333339" y="2933700"/>
                  </a:lnTo>
                  <a:lnTo>
                    <a:pt x="307590" y="2895600"/>
                  </a:lnTo>
                  <a:lnTo>
                    <a:pt x="282870" y="2857500"/>
                  </a:lnTo>
                  <a:lnTo>
                    <a:pt x="259180" y="2819400"/>
                  </a:lnTo>
                  <a:lnTo>
                    <a:pt x="236520" y="2768600"/>
                  </a:lnTo>
                  <a:lnTo>
                    <a:pt x="214891" y="2730500"/>
                  </a:lnTo>
                  <a:lnTo>
                    <a:pt x="194295" y="2679700"/>
                  </a:lnTo>
                  <a:lnTo>
                    <a:pt x="174731" y="2641600"/>
                  </a:lnTo>
                  <a:lnTo>
                    <a:pt x="156200" y="2590800"/>
                  </a:lnTo>
                  <a:lnTo>
                    <a:pt x="138704" y="2552700"/>
                  </a:lnTo>
                  <a:lnTo>
                    <a:pt x="122242" y="2501900"/>
                  </a:lnTo>
                  <a:lnTo>
                    <a:pt x="106816" y="2463800"/>
                  </a:lnTo>
                  <a:lnTo>
                    <a:pt x="92427" y="2413000"/>
                  </a:lnTo>
                  <a:lnTo>
                    <a:pt x="79074" y="2362200"/>
                  </a:lnTo>
                  <a:lnTo>
                    <a:pt x="66759" y="2311400"/>
                  </a:lnTo>
                  <a:lnTo>
                    <a:pt x="55483" y="2273300"/>
                  </a:lnTo>
                  <a:lnTo>
                    <a:pt x="45246" y="2222500"/>
                  </a:lnTo>
                  <a:lnTo>
                    <a:pt x="36049" y="2171700"/>
                  </a:lnTo>
                  <a:lnTo>
                    <a:pt x="27893" y="2120900"/>
                  </a:lnTo>
                  <a:lnTo>
                    <a:pt x="20778" y="2082800"/>
                  </a:lnTo>
                  <a:lnTo>
                    <a:pt x="14705" y="2032000"/>
                  </a:lnTo>
                  <a:lnTo>
                    <a:pt x="9675" y="1981200"/>
                  </a:lnTo>
                  <a:lnTo>
                    <a:pt x="5689" y="1930400"/>
                  </a:lnTo>
                  <a:lnTo>
                    <a:pt x="2747" y="1879600"/>
                  </a:lnTo>
                  <a:lnTo>
                    <a:pt x="850" y="1828800"/>
                  </a:lnTo>
                  <a:lnTo>
                    <a:pt x="0" y="1790700"/>
                  </a:lnTo>
                  <a:lnTo>
                    <a:pt x="97" y="1765300"/>
                  </a:lnTo>
                  <a:lnTo>
                    <a:pt x="1438" y="1689100"/>
                  </a:lnTo>
                  <a:lnTo>
                    <a:pt x="3729" y="1638300"/>
                  </a:lnTo>
                  <a:lnTo>
                    <a:pt x="7068" y="1587500"/>
                  </a:lnTo>
                  <a:lnTo>
                    <a:pt x="11458" y="1536700"/>
                  </a:lnTo>
                  <a:lnTo>
                    <a:pt x="16897" y="1498600"/>
                  </a:lnTo>
                  <a:lnTo>
                    <a:pt x="23387" y="1447800"/>
                  </a:lnTo>
                  <a:lnTo>
                    <a:pt x="30929" y="1397000"/>
                  </a:lnTo>
                  <a:lnTo>
                    <a:pt x="39523" y="1346200"/>
                  </a:lnTo>
                  <a:lnTo>
                    <a:pt x="49171" y="1295400"/>
                  </a:lnTo>
                  <a:lnTo>
                    <a:pt x="59872" y="1257300"/>
                  </a:lnTo>
                  <a:lnTo>
                    <a:pt x="71628" y="1206500"/>
                  </a:lnTo>
                  <a:lnTo>
                    <a:pt x="84439" y="1155700"/>
                  </a:lnTo>
                  <a:lnTo>
                    <a:pt x="98944" y="1104900"/>
                  </a:lnTo>
                  <a:lnTo>
                    <a:pt x="114507" y="1066800"/>
                  </a:lnTo>
                  <a:lnTo>
                    <a:pt x="131174" y="1016000"/>
                  </a:lnTo>
                  <a:lnTo>
                    <a:pt x="148992" y="965200"/>
                  </a:lnTo>
                  <a:lnTo>
                    <a:pt x="168006" y="914400"/>
                  </a:lnTo>
                  <a:lnTo>
                    <a:pt x="188265" y="876300"/>
                  </a:lnTo>
                  <a:lnTo>
                    <a:pt x="209813" y="825500"/>
                  </a:lnTo>
                  <a:lnTo>
                    <a:pt x="232699" y="787400"/>
                  </a:lnTo>
                  <a:lnTo>
                    <a:pt x="256969" y="736600"/>
                  </a:lnTo>
                  <a:lnTo>
                    <a:pt x="282669" y="698500"/>
                  </a:lnTo>
                  <a:lnTo>
                    <a:pt x="311454" y="647700"/>
                  </a:lnTo>
                  <a:lnTo>
                    <a:pt x="341426" y="609600"/>
                  </a:lnTo>
                  <a:lnTo>
                    <a:pt x="372550" y="571500"/>
                  </a:lnTo>
                  <a:lnTo>
                    <a:pt x="404791" y="533400"/>
                  </a:lnTo>
                  <a:lnTo>
                    <a:pt x="438114" y="482600"/>
                  </a:lnTo>
                  <a:lnTo>
                    <a:pt x="472483" y="457200"/>
                  </a:lnTo>
                  <a:lnTo>
                    <a:pt x="507865" y="419100"/>
                  </a:lnTo>
                  <a:lnTo>
                    <a:pt x="544222" y="381000"/>
                  </a:lnTo>
                  <a:lnTo>
                    <a:pt x="581521" y="355600"/>
                  </a:lnTo>
                  <a:lnTo>
                    <a:pt x="619726" y="317500"/>
                  </a:lnTo>
                  <a:lnTo>
                    <a:pt x="658802" y="292100"/>
                  </a:lnTo>
                  <a:lnTo>
                    <a:pt x="698715" y="266700"/>
                  </a:lnTo>
                  <a:lnTo>
                    <a:pt x="739428" y="228600"/>
                  </a:lnTo>
                  <a:lnTo>
                    <a:pt x="780907" y="215900"/>
                  </a:lnTo>
                  <a:lnTo>
                    <a:pt x="823117" y="190500"/>
                  </a:lnTo>
                  <a:lnTo>
                    <a:pt x="909588" y="139700"/>
                  </a:lnTo>
                  <a:lnTo>
                    <a:pt x="953779" y="127000"/>
                  </a:lnTo>
                  <a:lnTo>
                    <a:pt x="998560" y="101600"/>
                  </a:lnTo>
                  <a:lnTo>
                    <a:pt x="1325607" y="12700"/>
                  </a:lnTo>
                  <a:lnTo>
                    <a:pt x="1916345" y="12700"/>
                  </a:lnTo>
                  <a:lnTo>
                    <a:pt x="1965852" y="25400"/>
                  </a:lnTo>
                  <a:lnTo>
                    <a:pt x="1408447" y="25400"/>
                  </a:lnTo>
                  <a:lnTo>
                    <a:pt x="1305908" y="50800"/>
                  </a:lnTo>
                  <a:lnTo>
                    <a:pt x="1255433" y="50800"/>
                  </a:lnTo>
                  <a:lnTo>
                    <a:pt x="1107787" y="88900"/>
                  </a:lnTo>
                  <a:lnTo>
                    <a:pt x="1060002" y="114300"/>
                  </a:lnTo>
                  <a:lnTo>
                    <a:pt x="966879" y="139700"/>
                  </a:lnTo>
                  <a:lnTo>
                    <a:pt x="921643" y="165100"/>
                  </a:lnTo>
                  <a:lnTo>
                    <a:pt x="877359" y="177800"/>
                  </a:lnTo>
                  <a:lnTo>
                    <a:pt x="833207" y="203200"/>
                  </a:lnTo>
                  <a:lnTo>
                    <a:pt x="790152" y="228600"/>
                  </a:lnTo>
                  <a:lnTo>
                    <a:pt x="748198" y="254000"/>
                  </a:lnTo>
                  <a:lnTo>
                    <a:pt x="707349" y="279400"/>
                  </a:lnTo>
                  <a:lnTo>
                    <a:pt x="667608" y="317500"/>
                  </a:lnTo>
                  <a:lnTo>
                    <a:pt x="628979" y="342900"/>
                  </a:lnTo>
                  <a:lnTo>
                    <a:pt x="591466" y="368300"/>
                  </a:lnTo>
                  <a:lnTo>
                    <a:pt x="555073" y="406400"/>
                  </a:lnTo>
                  <a:lnTo>
                    <a:pt x="519804" y="444500"/>
                  </a:lnTo>
                  <a:lnTo>
                    <a:pt x="485661" y="469900"/>
                  </a:lnTo>
                  <a:lnTo>
                    <a:pt x="452650" y="508000"/>
                  </a:lnTo>
                  <a:lnTo>
                    <a:pt x="420774" y="546100"/>
                  </a:lnTo>
                  <a:lnTo>
                    <a:pt x="390037" y="584200"/>
                  </a:lnTo>
                  <a:lnTo>
                    <a:pt x="360442" y="622300"/>
                  </a:lnTo>
                  <a:lnTo>
                    <a:pt x="331993" y="660400"/>
                  </a:lnTo>
                  <a:lnTo>
                    <a:pt x="304694" y="711200"/>
                  </a:lnTo>
                  <a:lnTo>
                    <a:pt x="281026" y="749300"/>
                  </a:lnTo>
                  <a:lnTo>
                    <a:pt x="258228" y="787400"/>
                  </a:lnTo>
                  <a:lnTo>
                    <a:pt x="236317" y="825500"/>
                  </a:lnTo>
                  <a:lnTo>
                    <a:pt x="215307" y="876300"/>
                  </a:lnTo>
                  <a:lnTo>
                    <a:pt x="195215" y="914400"/>
                  </a:lnTo>
                  <a:lnTo>
                    <a:pt x="176055" y="965200"/>
                  </a:lnTo>
                  <a:lnTo>
                    <a:pt x="157844" y="1016000"/>
                  </a:lnTo>
                  <a:lnTo>
                    <a:pt x="140596" y="1066800"/>
                  </a:lnTo>
                  <a:lnTo>
                    <a:pt x="124329" y="1117600"/>
                  </a:lnTo>
                  <a:lnTo>
                    <a:pt x="109056" y="1168400"/>
                  </a:lnTo>
                  <a:lnTo>
                    <a:pt x="95747" y="1206500"/>
                  </a:lnTo>
                  <a:lnTo>
                    <a:pt x="83584" y="1257300"/>
                  </a:lnTo>
                  <a:lnTo>
                    <a:pt x="72567" y="1308100"/>
                  </a:lnTo>
                  <a:lnTo>
                    <a:pt x="62695" y="1358900"/>
                  </a:lnTo>
                  <a:lnTo>
                    <a:pt x="53970" y="1409700"/>
                  </a:lnTo>
                  <a:lnTo>
                    <a:pt x="46390" y="1460500"/>
                  </a:lnTo>
                  <a:lnTo>
                    <a:pt x="39956" y="1511300"/>
                  </a:lnTo>
                  <a:lnTo>
                    <a:pt x="34668" y="1562100"/>
                  </a:lnTo>
                  <a:lnTo>
                    <a:pt x="30525" y="1612900"/>
                  </a:lnTo>
                  <a:lnTo>
                    <a:pt x="27529" y="1663700"/>
                  </a:lnTo>
                  <a:lnTo>
                    <a:pt x="25678" y="1714500"/>
                  </a:lnTo>
                  <a:lnTo>
                    <a:pt x="24973" y="1765300"/>
                  </a:lnTo>
                  <a:lnTo>
                    <a:pt x="25193" y="1790700"/>
                  </a:lnTo>
                  <a:lnTo>
                    <a:pt x="25303" y="1803400"/>
                  </a:lnTo>
                  <a:lnTo>
                    <a:pt x="27000" y="1866900"/>
                  </a:lnTo>
                  <a:lnTo>
                    <a:pt x="29732" y="1917700"/>
                  </a:lnTo>
                  <a:lnTo>
                    <a:pt x="33610" y="1968500"/>
                  </a:lnTo>
                  <a:lnTo>
                    <a:pt x="38634" y="2019300"/>
                  </a:lnTo>
                  <a:lnTo>
                    <a:pt x="44804" y="2070100"/>
                  </a:lnTo>
                  <a:lnTo>
                    <a:pt x="52119" y="2120900"/>
                  </a:lnTo>
                  <a:lnTo>
                    <a:pt x="60580" y="2171700"/>
                  </a:lnTo>
                  <a:lnTo>
                    <a:pt x="70187" y="2209800"/>
                  </a:lnTo>
                  <a:lnTo>
                    <a:pt x="81132" y="2260600"/>
                  </a:lnTo>
                  <a:lnTo>
                    <a:pt x="93229" y="2311400"/>
                  </a:lnTo>
                  <a:lnTo>
                    <a:pt x="106468" y="2362200"/>
                  </a:lnTo>
                  <a:lnTo>
                    <a:pt x="120838" y="2413000"/>
                  </a:lnTo>
                  <a:lnTo>
                    <a:pt x="136327" y="2463800"/>
                  </a:lnTo>
                  <a:lnTo>
                    <a:pt x="152926" y="2514600"/>
                  </a:lnTo>
                  <a:lnTo>
                    <a:pt x="170622" y="2565400"/>
                  </a:lnTo>
                  <a:lnTo>
                    <a:pt x="189405" y="2603500"/>
                  </a:lnTo>
                  <a:lnTo>
                    <a:pt x="209264" y="2654300"/>
                  </a:lnTo>
                  <a:lnTo>
                    <a:pt x="230189" y="2705100"/>
                  </a:lnTo>
                  <a:lnTo>
                    <a:pt x="252168" y="2743200"/>
                  </a:lnTo>
                  <a:lnTo>
                    <a:pt x="275190" y="2794000"/>
                  </a:lnTo>
                  <a:lnTo>
                    <a:pt x="299244" y="2832100"/>
                  </a:lnTo>
                  <a:lnTo>
                    <a:pt x="324321" y="2870200"/>
                  </a:lnTo>
                  <a:lnTo>
                    <a:pt x="350408" y="2921000"/>
                  </a:lnTo>
                  <a:lnTo>
                    <a:pt x="377494" y="2959100"/>
                  </a:lnTo>
                  <a:lnTo>
                    <a:pt x="405570" y="2997200"/>
                  </a:lnTo>
                  <a:lnTo>
                    <a:pt x="434623" y="3035300"/>
                  </a:lnTo>
                  <a:lnTo>
                    <a:pt x="464643" y="3073400"/>
                  </a:lnTo>
                  <a:lnTo>
                    <a:pt x="495620" y="3111500"/>
                  </a:lnTo>
                  <a:lnTo>
                    <a:pt x="527541" y="3149600"/>
                  </a:lnTo>
                  <a:lnTo>
                    <a:pt x="561292" y="3187700"/>
                  </a:lnTo>
                  <a:lnTo>
                    <a:pt x="596069" y="3225800"/>
                  </a:lnTo>
                  <a:lnTo>
                    <a:pt x="631840" y="3263900"/>
                  </a:lnTo>
                  <a:lnTo>
                    <a:pt x="668571" y="3289300"/>
                  </a:lnTo>
                  <a:lnTo>
                    <a:pt x="706229" y="3327400"/>
                  </a:lnTo>
                  <a:lnTo>
                    <a:pt x="744781" y="3365500"/>
                  </a:lnTo>
                  <a:lnTo>
                    <a:pt x="784194" y="3390900"/>
                  </a:lnTo>
                  <a:lnTo>
                    <a:pt x="824434" y="3416300"/>
                  </a:lnTo>
                  <a:lnTo>
                    <a:pt x="865470" y="3441700"/>
                  </a:lnTo>
                  <a:lnTo>
                    <a:pt x="907266" y="3479800"/>
                  </a:lnTo>
                  <a:lnTo>
                    <a:pt x="993011" y="3530600"/>
                  </a:lnTo>
                  <a:lnTo>
                    <a:pt x="1036893" y="3556000"/>
                  </a:lnTo>
                  <a:lnTo>
                    <a:pt x="1081404" y="3568700"/>
                  </a:lnTo>
                  <a:lnTo>
                    <a:pt x="1172180" y="3619500"/>
                  </a:lnTo>
                  <a:lnTo>
                    <a:pt x="1218379" y="3632200"/>
                  </a:lnTo>
                  <a:lnTo>
                    <a:pt x="1265074" y="3657600"/>
                  </a:lnTo>
                  <a:lnTo>
                    <a:pt x="1603052" y="3746500"/>
                  </a:lnTo>
                  <a:lnTo>
                    <a:pt x="1652524" y="3746500"/>
                  </a:lnTo>
                  <a:lnTo>
                    <a:pt x="1702195" y="3759200"/>
                  </a:lnTo>
                  <a:close/>
                </a:path>
                <a:path w="3982720" h="3797300">
                  <a:moveTo>
                    <a:pt x="2015237" y="38100"/>
                  </a:moveTo>
                  <a:lnTo>
                    <a:pt x="1862490" y="38100"/>
                  </a:lnTo>
                  <a:lnTo>
                    <a:pt x="1813606" y="25400"/>
                  </a:lnTo>
                  <a:lnTo>
                    <a:pt x="1965852" y="25400"/>
                  </a:lnTo>
                  <a:lnTo>
                    <a:pt x="2015237" y="38100"/>
                  </a:lnTo>
                  <a:close/>
                </a:path>
                <a:path w="3982720" h="3797300">
                  <a:moveTo>
                    <a:pt x="2211554" y="3771900"/>
                  </a:moveTo>
                  <a:lnTo>
                    <a:pt x="2006105" y="3771900"/>
                  </a:lnTo>
                  <a:lnTo>
                    <a:pt x="2057506" y="3759200"/>
                  </a:lnTo>
                  <a:lnTo>
                    <a:pt x="2108497" y="3759200"/>
                  </a:lnTo>
                  <a:lnTo>
                    <a:pt x="2159051" y="3746500"/>
                  </a:lnTo>
                  <a:lnTo>
                    <a:pt x="2209137" y="3746500"/>
                  </a:lnTo>
                  <a:lnTo>
                    <a:pt x="2404226" y="3695700"/>
                  </a:lnTo>
                  <a:lnTo>
                    <a:pt x="2451538" y="3670300"/>
                  </a:lnTo>
                  <a:lnTo>
                    <a:pt x="2570898" y="3632200"/>
                  </a:lnTo>
                  <a:lnTo>
                    <a:pt x="2611054" y="3606800"/>
                  </a:lnTo>
                  <a:lnTo>
                    <a:pt x="2651557" y="3594100"/>
                  </a:lnTo>
                  <a:lnTo>
                    <a:pt x="2692501" y="3568700"/>
                  </a:lnTo>
                  <a:lnTo>
                    <a:pt x="2776101" y="3517900"/>
                  </a:lnTo>
                  <a:lnTo>
                    <a:pt x="2818949" y="3492500"/>
                  </a:lnTo>
                  <a:lnTo>
                    <a:pt x="2862624" y="3467100"/>
                  </a:lnTo>
                  <a:lnTo>
                    <a:pt x="2907223" y="3441700"/>
                  </a:lnTo>
                  <a:lnTo>
                    <a:pt x="2952841" y="3403600"/>
                  </a:lnTo>
                  <a:lnTo>
                    <a:pt x="2999576" y="3378200"/>
                  </a:lnTo>
                  <a:lnTo>
                    <a:pt x="3047524" y="3340100"/>
                  </a:lnTo>
                  <a:lnTo>
                    <a:pt x="3096625" y="3302000"/>
                  </a:lnTo>
                  <a:lnTo>
                    <a:pt x="3144118" y="3276600"/>
                  </a:lnTo>
                  <a:lnTo>
                    <a:pt x="3190028" y="3238500"/>
                  </a:lnTo>
                  <a:lnTo>
                    <a:pt x="3234383" y="3200400"/>
                  </a:lnTo>
                  <a:lnTo>
                    <a:pt x="3277211" y="3162300"/>
                  </a:lnTo>
                  <a:lnTo>
                    <a:pt x="3318538" y="3124200"/>
                  </a:lnTo>
                  <a:lnTo>
                    <a:pt x="3358391" y="3098800"/>
                  </a:lnTo>
                  <a:lnTo>
                    <a:pt x="3396798" y="3060700"/>
                  </a:lnTo>
                  <a:lnTo>
                    <a:pt x="3433787" y="3022600"/>
                  </a:lnTo>
                  <a:lnTo>
                    <a:pt x="3469383" y="2984500"/>
                  </a:lnTo>
                  <a:lnTo>
                    <a:pt x="3503615" y="2959100"/>
                  </a:lnTo>
                  <a:lnTo>
                    <a:pt x="3536510" y="2921000"/>
                  </a:lnTo>
                  <a:lnTo>
                    <a:pt x="3568095" y="2882900"/>
                  </a:lnTo>
                  <a:lnTo>
                    <a:pt x="3598396" y="2844800"/>
                  </a:lnTo>
                  <a:lnTo>
                    <a:pt x="3627442" y="2806700"/>
                  </a:lnTo>
                  <a:lnTo>
                    <a:pt x="3655259" y="2768600"/>
                  </a:lnTo>
                  <a:lnTo>
                    <a:pt x="3681875" y="2743200"/>
                  </a:lnTo>
                  <a:lnTo>
                    <a:pt x="3707317" y="2705100"/>
                  </a:lnTo>
                  <a:lnTo>
                    <a:pt x="3731611" y="2667000"/>
                  </a:lnTo>
                  <a:lnTo>
                    <a:pt x="3760141" y="2616200"/>
                  </a:lnTo>
                  <a:lnTo>
                    <a:pt x="3786800" y="2578100"/>
                  </a:lnTo>
                  <a:lnTo>
                    <a:pt x="3811571" y="2527300"/>
                  </a:lnTo>
                  <a:lnTo>
                    <a:pt x="3834436" y="2476500"/>
                  </a:lnTo>
                  <a:lnTo>
                    <a:pt x="3855376" y="2425700"/>
                  </a:lnTo>
                  <a:lnTo>
                    <a:pt x="3874374" y="2374900"/>
                  </a:lnTo>
                  <a:lnTo>
                    <a:pt x="3891411" y="2336800"/>
                  </a:lnTo>
                  <a:lnTo>
                    <a:pt x="3906469" y="2286000"/>
                  </a:lnTo>
                  <a:lnTo>
                    <a:pt x="3919530" y="2235200"/>
                  </a:lnTo>
                  <a:lnTo>
                    <a:pt x="3930577" y="2184400"/>
                  </a:lnTo>
                  <a:lnTo>
                    <a:pt x="3939589" y="2133600"/>
                  </a:lnTo>
                  <a:lnTo>
                    <a:pt x="3946551" y="2082800"/>
                  </a:lnTo>
                  <a:lnTo>
                    <a:pt x="3951443" y="2032000"/>
                  </a:lnTo>
                  <a:lnTo>
                    <a:pt x="3954247" y="1993900"/>
                  </a:lnTo>
                  <a:lnTo>
                    <a:pt x="3954946" y="1943100"/>
                  </a:lnTo>
                  <a:lnTo>
                    <a:pt x="3953520" y="1892300"/>
                  </a:lnTo>
                  <a:lnTo>
                    <a:pt x="3949953" y="1841500"/>
                  </a:lnTo>
                  <a:lnTo>
                    <a:pt x="3944225" y="1803400"/>
                  </a:lnTo>
                  <a:lnTo>
                    <a:pt x="3936319" y="1752600"/>
                  </a:lnTo>
                  <a:lnTo>
                    <a:pt x="3925399" y="1701800"/>
                  </a:lnTo>
                  <a:lnTo>
                    <a:pt x="3912231" y="1651000"/>
                  </a:lnTo>
                  <a:lnTo>
                    <a:pt x="3897058" y="1600200"/>
                  </a:lnTo>
                  <a:lnTo>
                    <a:pt x="3880120" y="1562100"/>
                  </a:lnTo>
                  <a:lnTo>
                    <a:pt x="3861659" y="1511300"/>
                  </a:lnTo>
                  <a:lnTo>
                    <a:pt x="3841915" y="1460500"/>
                  </a:lnTo>
                  <a:lnTo>
                    <a:pt x="3821130" y="1422400"/>
                  </a:lnTo>
                  <a:lnTo>
                    <a:pt x="3799543" y="1371600"/>
                  </a:lnTo>
                  <a:lnTo>
                    <a:pt x="3777397" y="1333500"/>
                  </a:lnTo>
                  <a:lnTo>
                    <a:pt x="3754932" y="1282700"/>
                  </a:lnTo>
                  <a:lnTo>
                    <a:pt x="3730070" y="1244600"/>
                  </a:lnTo>
                  <a:lnTo>
                    <a:pt x="3704211" y="1193800"/>
                  </a:lnTo>
                  <a:lnTo>
                    <a:pt x="3677150" y="1143000"/>
                  </a:lnTo>
                  <a:lnTo>
                    <a:pt x="3648684" y="1104900"/>
                  </a:lnTo>
                  <a:lnTo>
                    <a:pt x="3618609" y="1054100"/>
                  </a:lnTo>
                  <a:lnTo>
                    <a:pt x="3586721" y="1016000"/>
                  </a:lnTo>
                  <a:lnTo>
                    <a:pt x="3552815" y="977900"/>
                  </a:lnTo>
                  <a:lnTo>
                    <a:pt x="3517256" y="927100"/>
                  </a:lnTo>
                  <a:lnTo>
                    <a:pt x="3479863" y="889000"/>
                  </a:lnTo>
                  <a:lnTo>
                    <a:pt x="3440912" y="863600"/>
                  </a:lnTo>
                  <a:lnTo>
                    <a:pt x="3400682" y="825500"/>
                  </a:lnTo>
                  <a:lnTo>
                    <a:pt x="3359450" y="787400"/>
                  </a:lnTo>
                  <a:lnTo>
                    <a:pt x="3317492" y="762000"/>
                  </a:lnTo>
                  <a:lnTo>
                    <a:pt x="3275087" y="723900"/>
                  </a:lnTo>
                  <a:lnTo>
                    <a:pt x="3232511" y="698500"/>
                  </a:lnTo>
                  <a:lnTo>
                    <a:pt x="3190042" y="660400"/>
                  </a:lnTo>
                  <a:lnTo>
                    <a:pt x="3114139" y="609600"/>
                  </a:lnTo>
                  <a:lnTo>
                    <a:pt x="3036197" y="558800"/>
                  </a:lnTo>
                  <a:lnTo>
                    <a:pt x="2996469" y="520700"/>
                  </a:lnTo>
                  <a:lnTo>
                    <a:pt x="2915518" y="469900"/>
                  </a:lnTo>
                  <a:lnTo>
                    <a:pt x="2832594" y="419100"/>
                  </a:lnTo>
                  <a:lnTo>
                    <a:pt x="2747726" y="368300"/>
                  </a:lnTo>
                  <a:lnTo>
                    <a:pt x="2704571" y="330200"/>
                  </a:lnTo>
                  <a:lnTo>
                    <a:pt x="2660940" y="304800"/>
                  </a:lnTo>
                  <a:lnTo>
                    <a:pt x="2616836" y="292100"/>
                  </a:lnTo>
                  <a:lnTo>
                    <a:pt x="2572263" y="266700"/>
                  </a:lnTo>
                  <a:lnTo>
                    <a:pt x="2435763" y="190500"/>
                  </a:lnTo>
                  <a:lnTo>
                    <a:pt x="2389348" y="177800"/>
                  </a:lnTo>
                  <a:lnTo>
                    <a:pt x="2342970" y="152400"/>
                  </a:lnTo>
                  <a:lnTo>
                    <a:pt x="2201483" y="114300"/>
                  </a:lnTo>
                  <a:lnTo>
                    <a:pt x="2153663" y="88900"/>
                  </a:lnTo>
                  <a:lnTo>
                    <a:pt x="2105577" y="76200"/>
                  </a:lnTo>
                  <a:lnTo>
                    <a:pt x="2057263" y="76200"/>
                  </a:lnTo>
                  <a:lnTo>
                    <a:pt x="1911335" y="38100"/>
                  </a:lnTo>
                  <a:lnTo>
                    <a:pt x="2064471" y="38100"/>
                  </a:lnTo>
                  <a:lnTo>
                    <a:pt x="2162361" y="63500"/>
                  </a:lnTo>
                  <a:lnTo>
                    <a:pt x="2210957" y="88900"/>
                  </a:lnTo>
                  <a:lnTo>
                    <a:pt x="2354984" y="127000"/>
                  </a:lnTo>
                  <a:lnTo>
                    <a:pt x="2402304" y="152400"/>
                  </a:lnTo>
                  <a:lnTo>
                    <a:pt x="2447874" y="165100"/>
                  </a:lnTo>
                  <a:lnTo>
                    <a:pt x="2581732" y="241300"/>
                  </a:lnTo>
                  <a:lnTo>
                    <a:pt x="2625484" y="254000"/>
                  </a:lnTo>
                  <a:lnTo>
                    <a:pt x="2796819" y="355600"/>
                  </a:lnTo>
                  <a:lnTo>
                    <a:pt x="2838860" y="381000"/>
                  </a:lnTo>
                  <a:lnTo>
                    <a:pt x="2880633" y="419100"/>
                  </a:lnTo>
                  <a:lnTo>
                    <a:pt x="3045549" y="520700"/>
                  </a:lnTo>
                  <a:lnTo>
                    <a:pt x="3086358" y="558800"/>
                  </a:lnTo>
                  <a:lnTo>
                    <a:pt x="3167649" y="609600"/>
                  </a:lnTo>
                  <a:lnTo>
                    <a:pt x="3208180" y="647700"/>
                  </a:lnTo>
                  <a:lnTo>
                    <a:pt x="3325252" y="723900"/>
                  </a:lnTo>
                  <a:lnTo>
                    <a:pt x="3363551" y="762000"/>
                  </a:lnTo>
                  <a:lnTo>
                    <a:pt x="3401228" y="787400"/>
                  </a:lnTo>
                  <a:lnTo>
                    <a:pt x="3438127" y="825500"/>
                  </a:lnTo>
                  <a:lnTo>
                    <a:pt x="3474093" y="850900"/>
                  </a:lnTo>
                  <a:lnTo>
                    <a:pt x="3508971" y="889000"/>
                  </a:lnTo>
                  <a:lnTo>
                    <a:pt x="3542606" y="914400"/>
                  </a:lnTo>
                  <a:lnTo>
                    <a:pt x="3574841" y="952500"/>
                  </a:lnTo>
                  <a:lnTo>
                    <a:pt x="3604627" y="990600"/>
                  </a:lnTo>
                  <a:lnTo>
                    <a:pt x="3632880" y="1028700"/>
                  </a:lnTo>
                  <a:lnTo>
                    <a:pt x="3659767" y="1066800"/>
                  </a:lnTo>
                  <a:lnTo>
                    <a:pt x="3685454" y="1104900"/>
                  </a:lnTo>
                  <a:lnTo>
                    <a:pt x="3710109" y="1155700"/>
                  </a:lnTo>
                  <a:lnTo>
                    <a:pt x="3733898" y="1193800"/>
                  </a:lnTo>
                  <a:lnTo>
                    <a:pt x="3756989" y="1231900"/>
                  </a:lnTo>
                  <a:lnTo>
                    <a:pt x="3779549" y="1282700"/>
                  </a:lnTo>
                  <a:lnTo>
                    <a:pt x="3803031" y="1320800"/>
                  </a:lnTo>
                  <a:lnTo>
                    <a:pt x="3825922" y="1371600"/>
                  </a:lnTo>
                  <a:lnTo>
                    <a:pt x="3848020" y="1409700"/>
                  </a:lnTo>
                  <a:lnTo>
                    <a:pt x="3869123" y="1460500"/>
                  </a:lnTo>
                  <a:lnTo>
                    <a:pt x="3889029" y="1511300"/>
                  </a:lnTo>
                  <a:lnTo>
                    <a:pt x="3907535" y="1549400"/>
                  </a:lnTo>
                  <a:lnTo>
                    <a:pt x="3924441" y="1600200"/>
                  </a:lnTo>
                  <a:lnTo>
                    <a:pt x="3939542" y="1651000"/>
                  </a:lnTo>
                  <a:lnTo>
                    <a:pt x="3952639" y="1701800"/>
                  </a:lnTo>
                  <a:lnTo>
                    <a:pt x="3971689" y="1790700"/>
                  </a:lnTo>
                  <a:lnTo>
                    <a:pt x="3977556" y="1841500"/>
                  </a:lnTo>
                  <a:lnTo>
                    <a:pt x="3981184" y="1892300"/>
                  </a:lnTo>
                  <a:lnTo>
                    <a:pt x="3982630" y="1943100"/>
                  </a:lnTo>
                  <a:lnTo>
                    <a:pt x="3981949" y="1993900"/>
                  </a:lnTo>
                  <a:lnTo>
                    <a:pt x="3979199" y="2032000"/>
                  </a:lnTo>
                  <a:lnTo>
                    <a:pt x="3974435" y="2082800"/>
                  </a:lnTo>
                  <a:lnTo>
                    <a:pt x="3967714" y="2133600"/>
                  </a:lnTo>
                  <a:lnTo>
                    <a:pt x="3959093" y="2184400"/>
                  </a:lnTo>
                  <a:lnTo>
                    <a:pt x="3948627" y="2235200"/>
                  </a:lnTo>
                  <a:lnTo>
                    <a:pt x="3936374" y="2273300"/>
                  </a:lnTo>
                  <a:lnTo>
                    <a:pt x="3922388" y="2324100"/>
                  </a:lnTo>
                  <a:lnTo>
                    <a:pt x="3906728" y="2374900"/>
                  </a:lnTo>
                  <a:lnTo>
                    <a:pt x="3889449" y="2413000"/>
                  </a:lnTo>
                  <a:lnTo>
                    <a:pt x="3870607" y="2463800"/>
                  </a:lnTo>
                  <a:lnTo>
                    <a:pt x="3850259" y="2501900"/>
                  </a:lnTo>
                  <a:lnTo>
                    <a:pt x="3828461" y="2552700"/>
                  </a:lnTo>
                  <a:lnTo>
                    <a:pt x="3805269" y="2590800"/>
                  </a:lnTo>
                  <a:lnTo>
                    <a:pt x="3780741" y="2641600"/>
                  </a:lnTo>
                  <a:lnTo>
                    <a:pt x="3754932" y="2679700"/>
                  </a:lnTo>
                  <a:lnTo>
                    <a:pt x="3726505" y="2717800"/>
                  </a:lnTo>
                  <a:lnTo>
                    <a:pt x="3696902" y="2768600"/>
                  </a:lnTo>
                  <a:lnTo>
                    <a:pt x="3666173" y="2806700"/>
                  </a:lnTo>
                  <a:lnTo>
                    <a:pt x="3634370" y="2844800"/>
                  </a:lnTo>
                  <a:lnTo>
                    <a:pt x="3601543" y="2882900"/>
                  </a:lnTo>
                  <a:lnTo>
                    <a:pt x="3567744" y="2921000"/>
                  </a:lnTo>
                  <a:lnTo>
                    <a:pt x="3533023" y="2959100"/>
                  </a:lnTo>
                  <a:lnTo>
                    <a:pt x="3497432" y="2997200"/>
                  </a:lnTo>
                  <a:lnTo>
                    <a:pt x="3461022" y="3035300"/>
                  </a:lnTo>
                  <a:lnTo>
                    <a:pt x="3423843" y="3073400"/>
                  </a:lnTo>
                  <a:lnTo>
                    <a:pt x="3385947" y="3111500"/>
                  </a:lnTo>
                  <a:lnTo>
                    <a:pt x="3347384" y="3136900"/>
                  </a:lnTo>
                  <a:lnTo>
                    <a:pt x="3308206" y="3175000"/>
                  </a:lnTo>
                  <a:lnTo>
                    <a:pt x="3268464" y="3213100"/>
                  </a:lnTo>
                  <a:lnTo>
                    <a:pt x="3228208" y="3238500"/>
                  </a:lnTo>
                  <a:lnTo>
                    <a:pt x="3187490" y="3276600"/>
                  </a:lnTo>
                  <a:lnTo>
                    <a:pt x="3146360" y="3302000"/>
                  </a:lnTo>
                  <a:lnTo>
                    <a:pt x="3104870" y="3340100"/>
                  </a:lnTo>
                  <a:lnTo>
                    <a:pt x="3063071" y="3365500"/>
                  </a:lnTo>
                  <a:lnTo>
                    <a:pt x="2982380" y="3416300"/>
                  </a:lnTo>
                  <a:lnTo>
                    <a:pt x="2941463" y="3454400"/>
                  </a:lnTo>
                  <a:lnTo>
                    <a:pt x="2816261" y="3530600"/>
                  </a:lnTo>
                  <a:lnTo>
                    <a:pt x="2687081" y="3606800"/>
                  </a:lnTo>
                  <a:lnTo>
                    <a:pt x="2643071" y="3619500"/>
                  </a:lnTo>
                  <a:lnTo>
                    <a:pt x="2553540" y="3670300"/>
                  </a:lnTo>
                  <a:lnTo>
                    <a:pt x="2461903" y="3695700"/>
                  </a:lnTo>
                  <a:lnTo>
                    <a:pt x="2412569" y="3721100"/>
                  </a:lnTo>
                  <a:lnTo>
                    <a:pt x="2211554" y="3771900"/>
                  </a:lnTo>
                  <a:close/>
                </a:path>
                <a:path w="3982720" h="3797300">
                  <a:moveTo>
                    <a:pt x="2109411" y="3784600"/>
                  </a:moveTo>
                  <a:lnTo>
                    <a:pt x="1659749" y="3784600"/>
                  </a:lnTo>
                  <a:lnTo>
                    <a:pt x="1563016" y="3759200"/>
                  </a:lnTo>
                  <a:lnTo>
                    <a:pt x="1752030" y="3759200"/>
                  </a:lnTo>
                  <a:lnTo>
                    <a:pt x="1801998" y="3771900"/>
                  </a:lnTo>
                  <a:lnTo>
                    <a:pt x="2160585" y="3771900"/>
                  </a:lnTo>
                  <a:lnTo>
                    <a:pt x="2109411" y="3784600"/>
                  </a:lnTo>
                  <a:close/>
                </a:path>
                <a:path w="3982720" h="3797300">
                  <a:moveTo>
                    <a:pt x="2006614" y="3797300"/>
                  </a:moveTo>
                  <a:lnTo>
                    <a:pt x="1805831" y="3797300"/>
                  </a:lnTo>
                  <a:lnTo>
                    <a:pt x="1757050" y="3784600"/>
                  </a:lnTo>
                  <a:lnTo>
                    <a:pt x="2058074" y="3784600"/>
                  </a:lnTo>
                  <a:lnTo>
                    <a:pt x="2006614" y="3797300"/>
                  </a:lnTo>
                  <a:close/>
                </a:path>
              </a:pathLst>
            </a:custGeom>
            <a:solidFill>
              <a:srgbClr val="936E4B">
                <a:alpha val="27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19689" y="780605"/>
            <a:ext cx="4579620" cy="6242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900" spc="80" dirty="0">
                <a:solidFill>
                  <a:srgbClr val="373737"/>
                </a:solidFill>
                <a:latin typeface="Trebuchet MS"/>
                <a:cs typeface="Trebuchet MS"/>
              </a:rPr>
              <a:t>Sampling</a:t>
            </a:r>
            <a:r>
              <a:rPr sz="3900" spc="-95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3900" spc="-10" dirty="0">
                <a:solidFill>
                  <a:srgbClr val="373737"/>
                </a:solidFill>
                <a:latin typeface="Trebuchet MS"/>
                <a:cs typeface="Trebuchet MS"/>
              </a:rPr>
              <a:t>Technique</a:t>
            </a:r>
            <a:endParaRPr sz="39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8287999" y="0"/>
                  </a:lnTo>
                  <a:lnTo>
                    <a:pt x="18287999" y="10286999"/>
                  </a:lnTo>
                  <a:close/>
                </a:path>
              </a:pathLst>
            </a:custGeom>
            <a:solidFill>
              <a:srgbClr val="007DA0">
                <a:alpha val="17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08783" y="0"/>
              <a:ext cx="5669280" cy="2550795"/>
            </a:xfrm>
            <a:custGeom>
              <a:avLst/>
              <a:gdLst/>
              <a:ahLst/>
              <a:cxnLst/>
              <a:rect l="l" t="t" r="r" b="b"/>
              <a:pathLst>
                <a:path w="5669280" h="2550795">
                  <a:moveTo>
                    <a:pt x="2796057" y="2550766"/>
                  </a:moveTo>
                  <a:lnTo>
                    <a:pt x="2746895" y="2550450"/>
                  </a:lnTo>
                  <a:lnTo>
                    <a:pt x="2697723" y="2549474"/>
                  </a:lnTo>
                  <a:lnTo>
                    <a:pt x="2648550" y="2547842"/>
                  </a:lnTo>
                  <a:lnTo>
                    <a:pt x="2599383" y="2545558"/>
                  </a:lnTo>
                  <a:lnTo>
                    <a:pt x="2550233" y="2542625"/>
                  </a:lnTo>
                  <a:lnTo>
                    <a:pt x="2501106" y="2539046"/>
                  </a:lnTo>
                  <a:lnTo>
                    <a:pt x="2452013" y="2534824"/>
                  </a:lnTo>
                  <a:lnTo>
                    <a:pt x="2402960" y="2529964"/>
                  </a:lnTo>
                  <a:lnTo>
                    <a:pt x="2353957" y="2524469"/>
                  </a:lnTo>
                  <a:lnTo>
                    <a:pt x="2305012" y="2518342"/>
                  </a:lnTo>
                  <a:lnTo>
                    <a:pt x="2256134" y="2511587"/>
                  </a:lnTo>
                  <a:lnTo>
                    <a:pt x="2207330" y="2504206"/>
                  </a:lnTo>
                  <a:lnTo>
                    <a:pt x="2158610" y="2496205"/>
                  </a:lnTo>
                  <a:lnTo>
                    <a:pt x="2109982" y="2487585"/>
                  </a:lnTo>
                  <a:lnTo>
                    <a:pt x="2061455" y="2478351"/>
                  </a:lnTo>
                  <a:lnTo>
                    <a:pt x="2013036" y="2468506"/>
                  </a:lnTo>
                  <a:lnTo>
                    <a:pt x="1964735" y="2458054"/>
                  </a:lnTo>
                  <a:lnTo>
                    <a:pt x="1916559" y="2446997"/>
                  </a:lnTo>
                  <a:lnTo>
                    <a:pt x="1868518" y="2435340"/>
                  </a:lnTo>
                  <a:lnTo>
                    <a:pt x="1820620" y="2423086"/>
                  </a:lnTo>
                  <a:lnTo>
                    <a:pt x="1772873" y="2410238"/>
                  </a:lnTo>
                  <a:lnTo>
                    <a:pt x="1725286" y="2396800"/>
                  </a:lnTo>
                  <a:lnTo>
                    <a:pt x="1677867" y="2382775"/>
                  </a:lnTo>
                  <a:lnTo>
                    <a:pt x="1630625" y="2368167"/>
                  </a:lnTo>
                  <a:lnTo>
                    <a:pt x="1583568" y="2352980"/>
                  </a:lnTo>
                  <a:lnTo>
                    <a:pt x="1536704" y="2337216"/>
                  </a:lnTo>
                  <a:lnTo>
                    <a:pt x="1490043" y="2320879"/>
                  </a:lnTo>
                  <a:lnTo>
                    <a:pt x="1443593" y="2303972"/>
                  </a:lnTo>
                  <a:lnTo>
                    <a:pt x="1397361" y="2286500"/>
                  </a:lnTo>
                  <a:lnTo>
                    <a:pt x="1351357" y="2268466"/>
                  </a:lnTo>
                  <a:lnTo>
                    <a:pt x="1305589" y="2249872"/>
                  </a:lnTo>
                  <a:lnTo>
                    <a:pt x="1260066" y="2230723"/>
                  </a:lnTo>
                  <a:lnTo>
                    <a:pt x="1214796" y="2211022"/>
                  </a:lnTo>
                  <a:lnTo>
                    <a:pt x="1169787" y="2190773"/>
                  </a:lnTo>
                  <a:lnTo>
                    <a:pt x="1125048" y="2169978"/>
                  </a:lnTo>
                  <a:lnTo>
                    <a:pt x="1080588" y="2148642"/>
                  </a:lnTo>
                  <a:lnTo>
                    <a:pt x="1036414" y="2126767"/>
                  </a:lnTo>
                  <a:lnTo>
                    <a:pt x="992536" y="2104358"/>
                  </a:lnTo>
                  <a:lnTo>
                    <a:pt x="947442" y="2080611"/>
                  </a:lnTo>
                  <a:lnTo>
                    <a:pt x="902679" y="2056296"/>
                  </a:lnTo>
                  <a:lnTo>
                    <a:pt x="858259" y="2031416"/>
                  </a:lnTo>
                  <a:lnTo>
                    <a:pt x="814190" y="2005977"/>
                  </a:lnTo>
                  <a:lnTo>
                    <a:pt x="770482" y="1979982"/>
                  </a:lnTo>
                  <a:lnTo>
                    <a:pt x="727146" y="1953435"/>
                  </a:lnTo>
                  <a:lnTo>
                    <a:pt x="684190" y="1926341"/>
                  </a:lnTo>
                  <a:lnTo>
                    <a:pt x="641626" y="1898704"/>
                  </a:lnTo>
                  <a:lnTo>
                    <a:pt x="599462" y="1870527"/>
                  </a:lnTo>
                  <a:lnTo>
                    <a:pt x="557709" y="1841816"/>
                  </a:lnTo>
                  <a:lnTo>
                    <a:pt x="516375" y="1812574"/>
                  </a:lnTo>
                  <a:lnTo>
                    <a:pt x="475472" y="1782805"/>
                  </a:lnTo>
                  <a:lnTo>
                    <a:pt x="435009" y="1752514"/>
                  </a:lnTo>
                  <a:lnTo>
                    <a:pt x="394995" y="1721704"/>
                  </a:lnTo>
                  <a:lnTo>
                    <a:pt x="355440" y="1690381"/>
                  </a:lnTo>
                  <a:lnTo>
                    <a:pt x="316774" y="1657897"/>
                  </a:lnTo>
                  <a:lnTo>
                    <a:pt x="279446" y="1623570"/>
                  </a:lnTo>
                  <a:lnTo>
                    <a:pt x="243642" y="1587491"/>
                  </a:lnTo>
                  <a:lnTo>
                    <a:pt x="209546" y="1549750"/>
                  </a:lnTo>
                  <a:lnTo>
                    <a:pt x="177342" y="1510436"/>
                  </a:lnTo>
                  <a:lnTo>
                    <a:pt x="147215" y="1469641"/>
                  </a:lnTo>
                  <a:lnTo>
                    <a:pt x="119350" y="1427454"/>
                  </a:lnTo>
                  <a:lnTo>
                    <a:pt x="93932" y="1383966"/>
                  </a:lnTo>
                  <a:lnTo>
                    <a:pt x="71144" y="1339267"/>
                  </a:lnTo>
                  <a:lnTo>
                    <a:pt x="51172" y="1293448"/>
                  </a:lnTo>
                  <a:lnTo>
                    <a:pt x="34199" y="1246599"/>
                  </a:lnTo>
                  <a:lnTo>
                    <a:pt x="20411" y="1198809"/>
                  </a:lnTo>
                  <a:lnTo>
                    <a:pt x="9992" y="1150170"/>
                  </a:lnTo>
                  <a:lnTo>
                    <a:pt x="3127" y="1100772"/>
                  </a:lnTo>
                  <a:lnTo>
                    <a:pt x="0" y="1050705"/>
                  </a:lnTo>
                  <a:lnTo>
                    <a:pt x="533" y="1004400"/>
                  </a:lnTo>
                  <a:lnTo>
                    <a:pt x="4201" y="957778"/>
                  </a:lnTo>
                  <a:lnTo>
                    <a:pt x="10852" y="910928"/>
                  </a:lnTo>
                  <a:lnTo>
                    <a:pt x="20337" y="863940"/>
                  </a:lnTo>
                  <a:lnTo>
                    <a:pt x="32504" y="816905"/>
                  </a:lnTo>
                  <a:lnTo>
                    <a:pt x="47203" y="769912"/>
                  </a:lnTo>
                  <a:lnTo>
                    <a:pt x="64283" y="723051"/>
                  </a:lnTo>
                  <a:lnTo>
                    <a:pt x="83593" y="676413"/>
                  </a:lnTo>
                  <a:lnTo>
                    <a:pt x="104984" y="630087"/>
                  </a:lnTo>
                  <a:lnTo>
                    <a:pt x="128304" y="584163"/>
                  </a:lnTo>
                  <a:lnTo>
                    <a:pt x="153402" y="538732"/>
                  </a:lnTo>
                  <a:lnTo>
                    <a:pt x="180128" y="493883"/>
                  </a:lnTo>
                  <a:lnTo>
                    <a:pt x="208332" y="449707"/>
                  </a:lnTo>
                  <a:lnTo>
                    <a:pt x="237863" y="406293"/>
                  </a:lnTo>
                  <a:lnTo>
                    <a:pt x="268569" y="363731"/>
                  </a:lnTo>
                  <a:lnTo>
                    <a:pt x="300301" y="322111"/>
                  </a:lnTo>
                  <a:lnTo>
                    <a:pt x="332908" y="281524"/>
                  </a:lnTo>
                  <a:lnTo>
                    <a:pt x="366239" y="242060"/>
                  </a:lnTo>
                  <a:lnTo>
                    <a:pt x="400144" y="203807"/>
                  </a:lnTo>
                  <a:lnTo>
                    <a:pt x="434472" y="166857"/>
                  </a:lnTo>
                  <a:lnTo>
                    <a:pt x="469072" y="131300"/>
                  </a:lnTo>
                  <a:lnTo>
                    <a:pt x="503793" y="97224"/>
                  </a:lnTo>
                  <a:lnTo>
                    <a:pt x="538486" y="64722"/>
                  </a:lnTo>
                  <a:lnTo>
                    <a:pt x="572999" y="33881"/>
                  </a:lnTo>
                  <a:lnTo>
                    <a:pt x="607182" y="4793"/>
                  </a:lnTo>
                  <a:lnTo>
                    <a:pt x="613139" y="0"/>
                  </a:lnTo>
                  <a:lnTo>
                    <a:pt x="4751799" y="0"/>
                  </a:lnTo>
                  <a:lnTo>
                    <a:pt x="4796936" y="18403"/>
                  </a:lnTo>
                  <a:lnTo>
                    <a:pt x="4842696" y="38025"/>
                  </a:lnTo>
                  <a:lnTo>
                    <a:pt x="4887959" y="58449"/>
                  </a:lnTo>
                  <a:lnTo>
                    <a:pt x="4932697" y="79701"/>
                  </a:lnTo>
                  <a:lnTo>
                    <a:pt x="4976880" y="101807"/>
                  </a:lnTo>
                  <a:lnTo>
                    <a:pt x="5020479" y="124794"/>
                  </a:lnTo>
                  <a:lnTo>
                    <a:pt x="5063465" y="148688"/>
                  </a:lnTo>
                  <a:lnTo>
                    <a:pt x="5105809" y="173516"/>
                  </a:lnTo>
                  <a:lnTo>
                    <a:pt x="5147482" y="199304"/>
                  </a:lnTo>
                  <a:lnTo>
                    <a:pt x="5188454" y="226079"/>
                  </a:lnTo>
                  <a:lnTo>
                    <a:pt x="5228696" y="253867"/>
                  </a:lnTo>
                  <a:lnTo>
                    <a:pt x="5268180" y="282695"/>
                  </a:lnTo>
                  <a:lnTo>
                    <a:pt x="5306875" y="312590"/>
                  </a:lnTo>
                  <a:lnTo>
                    <a:pt x="5344752" y="343576"/>
                  </a:lnTo>
                  <a:lnTo>
                    <a:pt x="5382755" y="375942"/>
                  </a:lnTo>
                  <a:lnTo>
                    <a:pt x="5420523" y="409267"/>
                  </a:lnTo>
                  <a:lnTo>
                    <a:pt x="5457522" y="443677"/>
                  </a:lnTo>
                  <a:lnTo>
                    <a:pt x="5493220" y="479300"/>
                  </a:lnTo>
                  <a:lnTo>
                    <a:pt x="5527084" y="516263"/>
                  </a:lnTo>
                  <a:lnTo>
                    <a:pt x="5558583" y="554691"/>
                  </a:lnTo>
                  <a:lnTo>
                    <a:pt x="5587184" y="594713"/>
                  </a:lnTo>
                  <a:lnTo>
                    <a:pt x="5612353" y="636456"/>
                  </a:lnTo>
                  <a:lnTo>
                    <a:pt x="5633559" y="680045"/>
                  </a:lnTo>
                  <a:lnTo>
                    <a:pt x="5650269" y="725609"/>
                  </a:lnTo>
                  <a:lnTo>
                    <a:pt x="5661951" y="773273"/>
                  </a:lnTo>
                  <a:lnTo>
                    <a:pt x="5668005" y="822009"/>
                  </a:lnTo>
                  <a:lnTo>
                    <a:pt x="5668781" y="871029"/>
                  </a:lnTo>
                  <a:lnTo>
                    <a:pt x="5664942" y="920068"/>
                  </a:lnTo>
                  <a:lnTo>
                    <a:pt x="5657155" y="968863"/>
                  </a:lnTo>
                  <a:lnTo>
                    <a:pt x="5646082" y="1017150"/>
                  </a:lnTo>
                  <a:lnTo>
                    <a:pt x="5632390" y="1064664"/>
                  </a:lnTo>
                  <a:lnTo>
                    <a:pt x="5617479" y="1108535"/>
                  </a:lnTo>
                  <a:lnTo>
                    <a:pt x="5600578" y="1151542"/>
                  </a:lnTo>
                  <a:lnTo>
                    <a:pt x="5581758" y="1193697"/>
                  </a:lnTo>
                  <a:lnTo>
                    <a:pt x="5561088" y="1235009"/>
                  </a:lnTo>
                  <a:lnTo>
                    <a:pt x="5538640" y="1275492"/>
                  </a:lnTo>
                  <a:lnTo>
                    <a:pt x="5514483" y="1315156"/>
                  </a:lnTo>
                  <a:lnTo>
                    <a:pt x="5488688" y="1354013"/>
                  </a:lnTo>
                  <a:lnTo>
                    <a:pt x="5461326" y="1392073"/>
                  </a:lnTo>
                  <a:lnTo>
                    <a:pt x="5432466" y="1429349"/>
                  </a:lnTo>
                  <a:lnTo>
                    <a:pt x="5402180" y="1465851"/>
                  </a:lnTo>
                  <a:lnTo>
                    <a:pt x="5370537" y="1501591"/>
                  </a:lnTo>
                  <a:lnTo>
                    <a:pt x="5337609" y="1536581"/>
                  </a:lnTo>
                  <a:lnTo>
                    <a:pt x="5303464" y="1570830"/>
                  </a:lnTo>
                  <a:lnTo>
                    <a:pt x="5268175" y="1604352"/>
                  </a:lnTo>
                  <a:lnTo>
                    <a:pt x="5231812" y="1637157"/>
                  </a:lnTo>
                  <a:lnTo>
                    <a:pt x="5194443" y="1669256"/>
                  </a:lnTo>
                  <a:lnTo>
                    <a:pt x="5156142" y="1700661"/>
                  </a:lnTo>
                  <a:lnTo>
                    <a:pt x="5116976" y="1731384"/>
                  </a:lnTo>
                  <a:lnTo>
                    <a:pt x="5077018" y="1761435"/>
                  </a:lnTo>
                  <a:lnTo>
                    <a:pt x="5036337" y="1790825"/>
                  </a:lnTo>
                  <a:lnTo>
                    <a:pt x="4995004" y="1819567"/>
                  </a:lnTo>
                  <a:lnTo>
                    <a:pt x="4953089" y="1847671"/>
                  </a:lnTo>
                  <a:lnTo>
                    <a:pt x="4910663" y="1875149"/>
                  </a:lnTo>
                  <a:lnTo>
                    <a:pt x="4867796" y="1902013"/>
                  </a:lnTo>
                  <a:lnTo>
                    <a:pt x="4824559" y="1928272"/>
                  </a:lnTo>
                  <a:lnTo>
                    <a:pt x="4781021" y="1953940"/>
                  </a:lnTo>
                  <a:lnTo>
                    <a:pt x="4737254" y="1979026"/>
                  </a:lnTo>
                  <a:lnTo>
                    <a:pt x="4693328" y="2003543"/>
                  </a:lnTo>
                  <a:lnTo>
                    <a:pt x="4649313" y="2027502"/>
                  </a:lnTo>
                  <a:lnTo>
                    <a:pt x="4605279" y="2050914"/>
                  </a:lnTo>
                  <a:lnTo>
                    <a:pt x="4561297" y="2073790"/>
                  </a:lnTo>
                  <a:lnTo>
                    <a:pt x="4517438" y="2096142"/>
                  </a:lnTo>
                  <a:lnTo>
                    <a:pt x="4473772" y="2117981"/>
                  </a:lnTo>
                  <a:lnTo>
                    <a:pt x="4430369" y="2139319"/>
                  </a:lnTo>
                  <a:lnTo>
                    <a:pt x="4387299" y="2160166"/>
                  </a:lnTo>
                  <a:lnTo>
                    <a:pt x="4302443" y="2200435"/>
                  </a:lnTo>
                  <a:lnTo>
                    <a:pt x="4219767" y="2238878"/>
                  </a:lnTo>
                  <a:lnTo>
                    <a:pt x="4179422" y="2257444"/>
                  </a:lnTo>
                  <a:lnTo>
                    <a:pt x="4134230" y="2277763"/>
                  </a:lnTo>
                  <a:lnTo>
                    <a:pt x="4088782" y="2297322"/>
                  </a:lnTo>
                  <a:lnTo>
                    <a:pt x="4043087" y="2316125"/>
                  </a:lnTo>
                  <a:lnTo>
                    <a:pt x="3997154" y="2334174"/>
                  </a:lnTo>
                  <a:lnTo>
                    <a:pt x="3950990" y="2351473"/>
                  </a:lnTo>
                  <a:lnTo>
                    <a:pt x="3904604" y="2368027"/>
                  </a:lnTo>
                  <a:lnTo>
                    <a:pt x="3858006" y="2383837"/>
                  </a:lnTo>
                  <a:lnTo>
                    <a:pt x="3811202" y="2398908"/>
                  </a:lnTo>
                  <a:lnTo>
                    <a:pt x="3764203" y="2413244"/>
                  </a:lnTo>
                  <a:lnTo>
                    <a:pt x="3717016" y="2426847"/>
                  </a:lnTo>
                  <a:lnTo>
                    <a:pt x="3669649" y="2439721"/>
                  </a:lnTo>
                  <a:lnTo>
                    <a:pt x="3622112" y="2451869"/>
                  </a:lnTo>
                  <a:lnTo>
                    <a:pt x="3574412" y="2463296"/>
                  </a:lnTo>
                  <a:lnTo>
                    <a:pt x="3526558" y="2474004"/>
                  </a:lnTo>
                  <a:lnTo>
                    <a:pt x="3478560" y="2483997"/>
                  </a:lnTo>
                  <a:lnTo>
                    <a:pt x="3430424" y="2493279"/>
                  </a:lnTo>
                  <a:lnTo>
                    <a:pt x="3382160" y="2501852"/>
                  </a:lnTo>
                  <a:lnTo>
                    <a:pt x="3333775" y="2509721"/>
                  </a:lnTo>
                  <a:lnTo>
                    <a:pt x="3285280" y="2516889"/>
                  </a:lnTo>
                  <a:lnTo>
                    <a:pt x="3236681" y="2523359"/>
                  </a:lnTo>
                  <a:lnTo>
                    <a:pt x="3187988" y="2529135"/>
                  </a:lnTo>
                  <a:lnTo>
                    <a:pt x="3139209" y="2534220"/>
                  </a:lnTo>
                  <a:lnTo>
                    <a:pt x="3090352" y="2538618"/>
                  </a:lnTo>
                  <a:lnTo>
                    <a:pt x="3041426" y="2542332"/>
                  </a:lnTo>
                  <a:lnTo>
                    <a:pt x="2992440" y="2545365"/>
                  </a:lnTo>
                  <a:lnTo>
                    <a:pt x="2943401" y="2547722"/>
                  </a:lnTo>
                  <a:lnTo>
                    <a:pt x="2894319" y="2549405"/>
                  </a:lnTo>
                  <a:lnTo>
                    <a:pt x="2845201" y="2550419"/>
                  </a:lnTo>
                  <a:lnTo>
                    <a:pt x="2796057" y="2550766"/>
                  </a:lnTo>
                  <a:close/>
                </a:path>
              </a:pathLst>
            </a:custGeom>
            <a:solidFill>
              <a:srgbClr val="0070B3">
                <a:alpha val="48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202099"/>
            <a:ext cx="8362949" cy="58022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4209" y="2322427"/>
            <a:ext cx="7323937" cy="566546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09602" y="746468"/>
            <a:ext cx="14506575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300" spc="-420" dirty="0">
                <a:latin typeface="Arial Black"/>
                <a:cs typeface="Arial Black"/>
              </a:rPr>
              <a:t>Exploratory</a:t>
            </a:r>
            <a:r>
              <a:rPr sz="7300" spc="-685" dirty="0">
                <a:latin typeface="Arial Black"/>
                <a:cs typeface="Arial Black"/>
              </a:rPr>
              <a:t> </a:t>
            </a:r>
            <a:r>
              <a:rPr sz="7300" spc="-450" dirty="0">
                <a:latin typeface="Arial Black"/>
                <a:cs typeface="Arial Black"/>
              </a:rPr>
              <a:t>Data</a:t>
            </a:r>
            <a:r>
              <a:rPr sz="7300" spc="-680" dirty="0">
                <a:latin typeface="Arial Black"/>
                <a:cs typeface="Arial Black"/>
              </a:rPr>
              <a:t> </a:t>
            </a:r>
            <a:r>
              <a:rPr sz="7300" spc="-520" dirty="0">
                <a:latin typeface="Arial Black"/>
                <a:cs typeface="Arial Black"/>
              </a:rPr>
              <a:t>Analysis</a:t>
            </a:r>
            <a:r>
              <a:rPr sz="7300" spc="-685" dirty="0">
                <a:latin typeface="Arial Black"/>
                <a:cs typeface="Arial Black"/>
              </a:rPr>
              <a:t> </a:t>
            </a:r>
            <a:r>
              <a:rPr sz="7300" spc="-445" dirty="0">
                <a:latin typeface="Arial Black"/>
                <a:cs typeface="Arial Black"/>
              </a:rPr>
              <a:t>(EDA)</a:t>
            </a:r>
            <a:endParaRPr sz="73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27881" y="8377000"/>
            <a:ext cx="6968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latin typeface="Arial Black"/>
                <a:cs typeface="Arial Black"/>
              </a:rPr>
              <a:t>Claim</a:t>
            </a:r>
            <a:r>
              <a:rPr sz="3000" spc="-250" dirty="0">
                <a:latin typeface="Arial Black"/>
                <a:cs typeface="Arial Black"/>
              </a:rPr>
              <a:t> </a:t>
            </a:r>
            <a:r>
              <a:rPr sz="3000" spc="-175" dirty="0">
                <a:latin typeface="Arial Black"/>
                <a:cs typeface="Arial Black"/>
              </a:rPr>
              <a:t>count</a:t>
            </a:r>
            <a:r>
              <a:rPr sz="3000" spc="-245" dirty="0">
                <a:latin typeface="Arial Black"/>
                <a:cs typeface="Arial Black"/>
              </a:rPr>
              <a:t> </a:t>
            </a:r>
            <a:r>
              <a:rPr sz="3000" spc="-135" dirty="0">
                <a:latin typeface="Arial Black"/>
                <a:cs typeface="Arial Black"/>
              </a:rPr>
              <a:t>distribution</a:t>
            </a:r>
            <a:r>
              <a:rPr sz="3000" spc="-250" dirty="0">
                <a:latin typeface="Arial Black"/>
                <a:cs typeface="Arial Black"/>
              </a:rPr>
              <a:t> </a:t>
            </a:r>
            <a:r>
              <a:rPr sz="3000" spc="-105" dirty="0">
                <a:latin typeface="Arial Black"/>
                <a:cs typeface="Arial Black"/>
              </a:rPr>
              <a:t>by</a:t>
            </a:r>
            <a:r>
              <a:rPr sz="3000" spc="-245" dirty="0">
                <a:latin typeface="Arial Black"/>
                <a:cs typeface="Arial Black"/>
              </a:rPr>
              <a:t> area</a:t>
            </a:r>
            <a:r>
              <a:rPr sz="3000" spc="-250" dirty="0">
                <a:latin typeface="Arial Black"/>
                <a:cs typeface="Arial Black"/>
              </a:rPr>
              <a:t> </a:t>
            </a:r>
            <a:r>
              <a:rPr sz="3000" spc="-45" dirty="0">
                <a:latin typeface="Arial Black"/>
                <a:cs typeface="Arial Black"/>
              </a:rPr>
              <a:t>type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37119" y="8377000"/>
            <a:ext cx="65868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40" dirty="0">
                <a:latin typeface="Arial Black"/>
                <a:cs typeface="Arial Black"/>
              </a:rPr>
              <a:t>Average</a:t>
            </a:r>
            <a:r>
              <a:rPr sz="3000" spc="-260" dirty="0">
                <a:latin typeface="Arial Black"/>
                <a:cs typeface="Arial Black"/>
              </a:rPr>
              <a:t> </a:t>
            </a:r>
            <a:r>
              <a:rPr sz="3000" spc="-225" dirty="0">
                <a:latin typeface="Arial Black"/>
                <a:cs typeface="Arial Black"/>
              </a:rPr>
              <a:t>claim</a:t>
            </a:r>
            <a:r>
              <a:rPr sz="3000" spc="-260" dirty="0">
                <a:latin typeface="Arial Black"/>
                <a:cs typeface="Arial Black"/>
              </a:rPr>
              <a:t> </a:t>
            </a:r>
            <a:r>
              <a:rPr sz="3000" spc="-170" dirty="0">
                <a:latin typeface="Arial Black"/>
                <a:cs typeface="Arial Black"/>
              </a:rPr>
              <a:t>amount</a:t>
            </a:r>
            <a:r>
              <a:rPr sz="3000" spc="-260" dirty="0">
                <a:latin typeface="Arial Black"/>
                <a:cs typeface="Arial Black"/>
              </a:rPr>
              <a:t> </a:t>
            </a:r>
            <a:r>
              <a:rPr sz="3000" spc="-105" dirty="0">
                <a:latin typeface="Arial Black"/>
                <a:cs typeface="Arial Black"/>
              </a:rPr>
              <a:t>by</a:t>
            </a:r>
            <a:r>
              <a:rPr sz="3000" spc="-260" dirty="0">
                <a:latin typeface="Arial Black"/>
                <a:cs typeface="Arial Black"/>
              </a:rPr>
              <a:t> </a:t>
            </a:r>
            <a:r>
              <a:rPr sz="3000" spc="-245" dirty="0">
                <a:latin typeface="Arial Black"/>
                <a:cs typeface="Arial Black"/>
              </a:rPr>
              <a:t>area</a:t>
            </a:r>
            <a:r>
              <a:rPr sz="3000" spc="-254" dirty="0">
                <a:latin typeface="Arial Black"/>
                <a:cs typeface="Arial Black"/>
              </a:rPr>
              <a:t> </a:t>
            </a:r>
            <a:r>
              <a:rPr sz="3000" spc="-50" dirty="0">
                <a:latin typeface="Arial Black"/>
                <a:cs typeface="Arial Black"/>
              </a:rPr>
              <a:t>type</a:t>
            </a:r>
            <a:endParaRPr sz="3000">
              <a:latin typeface="Arial Black"/>
              <a:cs typeface="Arial Blac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74757" y="426402"/>
            <a:ext cx="17484090" cy="9136380"/>
            <a:chOff x="374757" y="426402"/>
            <a:chExt cx="17484090" cy="9136380"/>
          </a:xfrm>
        </p:grpSpPr>
        <p:sp>
          <p:nvSpPr>
            <p:cNvPr id="8" name="object 8"/>
            <p:cNvSpPr/>
            <p:nvPr/>
          </p:nvSpPr>
          <p:spPr>
            <a:xfrm>
              <a:off x="412889" y="445452"/>
              <a:ext cx="17426940" cy="0"/>
            </a:xfrm>
            <a:custGeom>
              <a:avLst/>
              <a:gdLst/>
              <a:ahLst/>
              <a:cxnLst/>
              <a:rect l="l" t="t" r="r" b="b"/>
              <a:pathLst>
                <a:path w="17426940">
                  <a:moveTo>
                    <a:pt x="0" y="0"/>
                  </a:moveTo>
                  <a:lnTo>
                    <a:pt x="1742683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2889" y="9543230"/>
              <a:ext cx="17426940" cy="0"/>
            </a:xfrm>
            <a:custGeom>
              <a:avLst/>
              <a:gdLst/>
              <a:ahLst/>
              <a:cxnLst/>
              <a:rect l="l" t="t" r="r" b="b"/>
              <a:pathLst>
                <a:path w="17426940">
                  <a:moveTo>
                    <a:pt x="0" y="0"/>
                  </a:moveTo>
                  <a:lnTo>
                    <a:pt x="1742683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839694" y="445421"/>
              <a:ext cx="0" cy="9098280"/>
            </a:xfrm>
            <a:custGeom>
              <a:avLst/>
              <a:gdLst/>
              <a:ahLst/>
              <a:cxnLst/>
              <a:rect l="l" t="t" r="r" b="b"/>
              <a:pathLst>
                <a:path h="9098280">
                  <a:moveTo>
                    <a:pt x="0" y="9097776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3807" y="445421"/>
              <a:ext cx="0" cy="9098280"/>
            </a:xfrm>
            <a:custGeom>
              <a:avLst/>
              <a:gdLst/>
              <a:ahLst/>
              <a:cxnLst/>
              <a:rect l="l" t="t" r="r" b="b"/>
              <a:pathLst>
                <a:path h="9098280">
                  <a:moveTo>
                    <a:pt x="0" y="9097776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4658" y="1505822"/>
            <a:ext cx="10813365" cy="84334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2299" y="476243"/>
            <a:ext cx="11353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60" dirty="0">
                <a:latin typeface="Arial Black"/>
                <a:cs typeface="Arial Black"/>
              </a:rPr>
              <a:t>Correlation</a:t>
            </a:r>
            <a:r>
              <a:rPr sz="3000" spc="-245" dirty="0">
                <a:latin typeface="Arial Black"/>
                <a:cs typeface="Arial Black"/>
              </a:rPr>
              <a:t> </a:t>
            </a:r>
            <a:r>
              <a:rPr sz="3000" spc="-200" dirty="0">
                <a:latin typeface="Arial Black"/>
                <a:cs typeface="Arial Black"/>
              </a:rPr>
              <a:t>Heatmap</a:t>
            </a:r>
            <a:r>
              <a:rPr sz="3000" spc="-240" dirty="0">
                <a:latin typeface="Arial Black"/>
                <a:cs typeface="Arial Black"/>
              </a:rPr>
              <a:t> </a:t>
            </a:r>
            <a:r>
              <a:rPr sz="3000" spc="-70" dirty="0">
                <a:latin typeface="Arial Black"/>
                <a:cs typeface="Arial Black"/>
              </a:rPr>
              <a:t>of</a:t>
            </a:r>
            <a:r>
              <a:rPr sz="3000" spc="-240" dirty="0">
                <a:latin typeface="Arial Black"/>
                <a:cs typeface="Arial Black"/>
              </a:rPr>
              <a:t> Factors </a:t>
            </a:r>
            <a:r>
              <a:rPr sz="3000" spc="-175" dirty="0">
                <a:latin typeface="Arial Black"/>
                <a:cs typeface="Arial Black"/>
              </a:rPr>
              <a:t>Affecting</a:t>
            </a:r>
            <a:r>
              <a:rPr sz="3000" spc="-240" dirty="0">
                <a:latin typeface="Arial Black"/>
                <a:cs typeface="Arial Black"/>
              </a:rPr>
              <a:t> </a:t>
            </a:r>
            <a:r>
              <a:rPr sz="3000" spc="-254" dirty="0">
                <a:latin typeface="Arial Black"/>
                <a:cs typeface="Arial Black"/>
              </a:rPr>
              <a:t>Last</a:t>
            </a:r>
            <a:r>
              <a:rPr sz="3000" spc="-245" dirty="0">
                <a:latin typeface="Arial Black"/>
                <a:cs typeface="Arial Black"/>
              </a:rPr>
              <a:t> </a:t>
            </a:r>
            <a:r>
              <a:rPr sz="3000" spc="-215" dirty="0">
                <a:latin typeface="Arial Black"/>
                <a:cs typeface="Arial Black"/>
              </a:rPr>
              <a:t>Claim</a:t>
            </a:r>
            <a:r>
              <a:rPr sz="3000" spc="-240" dirty="0">
                <a:latin typeface="Arial Black"/>
                <a:cs typeface="Arial Black"/>
              </a:rPr>
              <a:t> </a:t>
            </a:r>
            <a:r>
              <a:rPr sz="3000" spc="-85" dirty="0">
                <a:latin typeface="Arial Black"/>
                <a:cs typeface="Arial Black"/>
              </a:rPr>
              <a:t>Amount</a:t>
            </a:r>
            <a:endParaRPr sz="3000">
              <a:latin typeface="Arial Black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1503" y="298938"/>
            <a:ext cx="17465040" cy="9731375"/>
            <a:chOff x="411503" y="298938"/>
            <a:chExt cx="17465040" cy="9731375"/>
          </a:xfrm>
        </p:grpSpPr>
        <p:sp>
          <p:nvSpPr>
            <p:cNvPr id="5" name="object 5"/>
            <p:cNvSpPr/>
            <p:nvPr/>
          </p:nvSpPr>
          <p:spPr>
            <a:xfrm>
              <a:off x="430581" y="317988"/>
              <a:ext cx="17426940" cy="0"/>
            </a:xfrm>
            <a:custGeom>
              <a:avLst/>
              <a:gdLst/>
              <a:ahLst/>
              <a:cxnLst/>
              <a:rect l="l" t="t" r="r" b="b"/>
              <a:pathLst>
                <a:path w="17426940">
                  <a:moveTo>
                    <a:pt x="0" y="0"/>
                  </a:moveTo>
                  <a:lnTo>
                    <a:pt x="1742683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0581" y="10010773"/>
              <a:ext cx="17426940" cy="0"/>
            </a:xfrm>
            <a:custGeom>
              <a:avLst/>
              <a:gdLst/>
              <a:ahLst/>
              <a:cxnLst/>
              <a:rect l="l" t="t" r="r" b="b"/>
              <a:pathLst>
                <a:path w="17426940">
                  <a:moveTo>
                    <a:pt x="0" y="0"/>
                  </a:moveTo>
                  <a:lnTo>
                    <a:pt x="1742683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857389" y="317961"/>
              <a:ext cx="0" cy="9693275"/>
            </a:xfrm>
            <a:custGeom>
              <a:avLst/>
              <a:gdLst/>
              <a:ahLst/>
              <a:cxnLst/>
              <a:rect l="l" t="t" r="r" b="b"/>
              <a:pathLst>
                <a:path h="9693275">
                  <a:moveTo>
                    <a:pt x="0" y="9692783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0553" y="317961"/>
              <a:ext cx="0" cy="9693275"/>
            </a:xfrm>
            <a:custGeom>
              <a:avLst/>
              <a:gdLst/>
              <a:ahLst/>
              <a:cxnLst/>
              <a:rect l="l" t="t" r="r" b="b"/>
              <a:pathLst>
                <a:path h="9693275">
                  <a:moveTo>
                    <a:pt x="0" y="9692783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626" y="1357964"/>
              <a:ext cx="114300" cy="1142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626" y="3224864"/>
              <a:ext cx="114300" cy="1142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626" y="5091764"/>
              <a:ext cx="114300" cy="1142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626" y="6958664"/>
              <a:ext cx="114300" cy="1142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626" y="8358840"/>
              <a:ext cx="114300" cy="11429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79927" y="1117959"/>
            <a:ext cx="5220335" cy="8426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81305">
              <a:lnSpc>
                <a:spcPct val="115599"/>
              </a:lnSpc>
              <a:spcBef>
                <a:spcPts val="90"/>
              </a:spcBef>
            </a:pPr>
            <a:r>
              <a:rPr sz="2650" spc="-160" dirty="0">
                <a:latin typeface="Arial Black"/>
                <a:cs typeface="Arial Black"/>
              </a:rPr>
              <a:t>Claim_count</a:t>
            </a:r>
            <a:r>
              <a:rPr sz="2650" spc="-190" dirty="0">
                <a:latin typeface="Arial Black"/>
                <a:cs typeface="Arial Black"/>
              </a:rPr>
              <a:t> </a:t>
            </a:r>
            <a:r>
              <a:rPr sz="2650" spc="-195" dirty="0">
                <a:latin typeface="Arial Black"/>
                <a:cs typeface="Arial Black"/>
              </a:rPr>
              <a:t>(0.70)</a:t>
            </a:r>
            <a:r>
              <a:rPr sz="2650" spc="-195" dirty="0">
                <a:latin typeface="Verdana"/>
                <a:cs typeface="Verdana"/>
              </a:rPr>
              <a:t>:</a:t>
            </a:r>
            <a:r>
              <a:rPr sz="2650" spc="-21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Strongly </a:t>
            </a:r>
            <a:r>
              <a:rPr sz="2650" spc="-45" dirty="0">
                <a:latin typeface="Verdana"/>
                <a:cs typeface="Verdana"/>
              </a:rPr>
              <a:t>linked</a:t>
            </a:r>
            <a:r>
              <a:rPr sz="2650" spc="-23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to</a:t>
            </a:r>
            <a:r>
              <a:rPr sz="2650" spc="-235" dirty="0">
                <a:latin typeface="Verdana"/>
                <a:cs typeface="Verdana"/>
              </a:rPr>
              <a:t> </a:t>
            </a:r>
            <a:r>
              <a:rPr sz="2650" spc="-50" dirty="0">
                <a:latin typeface="Verdana"/>
                <a:cs typeface="Verdana"/>
              </a:rPr>
              <a:t>Last_Claim_Status </a:t>
            </a:r>
            <a:r>
              <a:rPr sz="2650" spc="-10" dirty="0">
                <a:latin typeface="Verdana"/>
                <a:cs typeface="Verdana"/>
              </a:rPr>
              <a:t>which</a:t>
            </a:r>
            <a:r>
              <a:rPr sz="2650" spc="-250" dirty="0">
                <a:latin typeface="Verdana"/>
                <a:cs typeface="Verdana"/>
              </a:rPr>
              <a:t> </a:t>
            </a:r>
            <a:r>
              <a:rPr sz="2650" spc="-30" dirty="0">
                <a:latin typeface="Verdana"/>
                <a:cs typeface="Verdana"/>
              </a:rPr>
              <a:t>implies</a:t>
            </a:r>
            <a:r>
              <a:rPr sz="2650" spc="-250" dirty="0">
                <a:latin typeface="Verdana"/>
                <a:cs typeface="Verdana"/>
              </a:rPr>
              <a:t> </a:t>
            </a:r>
            <a:r>
              <a:rPr sz="2650" spc="-25" dirty="0">
                <a:latin typeface="Verdana"/>
                <a:cs typeface="Verdana"/>
              </a:rPr>
              <a:t>that</a:t>
            </a:r>
            <a:r>
              <a:rPr sz="2650" spc="-250" dirty="0">
                <a:latin typeface="Verdana"/>
                <a:cs typeface="Verdana"/>
              </a:rPr>
              <a:t> </a:t>
            </a:r>
            <a:r>
              <a:rPr sz="2650" spc="-25" dirty="0">
                <a:latin typeface="Verdana"/>
                <a:cs typeface="Verdana"/>
              </a:rPr>
              <a:t>past</a:t>
            </a:r>
            <a:r>
              <a:rPr sz="2650" spc="-250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claims </a:t>
            </a:r>
            <a:r>
              <a:rPr sz="2650" dirty="0">
                <a:latin typeface="Verdana"/>
                <a:cs typeface="Verdana"/>
              </a:rPr>
              <a:t>predict</a:t>
            </a:r>
            <a:r>
              <a:rPr sz="2650" spc="-190" dirty="0">
                <a:latin typeface="Verdana"/>
                <a:cs typeface="Verdana"/>
              </a:rPr>
              <a:t> </a:t>
            </a:r>
            <a:r>
              <a:rPr sz="2650" spc="-25" dirty="0">
                <a:latin typeface="Verdana"/>
                <a:cs typeface="Verdana"/>
              </a:rPr>
              <a:t>future</a:t>
            </a:r>
            <a:r>
              <a:rPr sz="2650" spc="-190" dirty="0">
                <a:latin typeface="Verdana"/>
                <a:cs typeface="Verdana"/>
              </a:rPr>
              <a:t> </a:t>
            </a:r>
            <a:r>
              <a:rPr sz="2650" spc="-20" dirty="0">
                <a:latin typeface="Verdana"/>
                <a:cs typeface="Verdana"/>
              </a:rPr>
              <a:t>risk.</a:t>
            </a:r>
            <a:endParaRPr sz="2650">
              <a:latin typeface="Verdana"/>
              <a:cs typeface="Verdana"/>
            </a:endParaRPr>
          </a:p>
          <a:p>
            <a:pPr marL="12700" marR="368300">
              <a:lnSpc>
                <a:spcPts val="3679"/>
              </a:lnSpc>
              <a:spcBef>
                <a:spcPts val="204"/>
              </a:spcBef>
            </a:pPr>
            <a:r>
              <a:rPr sz="2650" spc="-145" dirty="0">
                <a:latin typeface="Arial Black"/>
                <a:cs typeface="Arial Black"/>
              </a:rPr>
              <a:t>Physical_Activity</a:t>
            </a:r>
            <a:r>
              <a:rPr sz="2650" spc="-265" dirty="0">
                <a:latin typeface="Arial Black"/>
                <a:cs typeface="Arial Black"/>
              </a:rPr>
              <a:t> </a:t>
            </a:r>
            <a:r>
              <a:rPr sz="2650" spc="-10" dirty="0">
                <a:latin typeface="Arial Black"/>
                <a:cs typeface="Arial Black"/>
              </a:rPr>
              <a:t>(0.50): </a:t>
            </a:r>
            <a:r>
              <a:rPr sz="2650" spc="-50" dirty="0">
                <a:latin typeface="Verdana"/>
                <a:cs typeface="Verdana"/>
              </a:rPr>
              <a:t>Surprisingly</a:t>
            </a:r>
            <a:r>
              <a:rPr sz="2650" spc="-220" dirty="0">
                <a:latin typeface="Verdana"/>
                <a:cs typeface="Verdana"/>
              </a:rPr>
              <a:t> </a:t>
            </a:r>
            <a:r>
              <a:rPr sz="2650" spc="-20" dirty="0">
                <a:latin typeface="Verdana"/>
                <a:cs typeface="Verdana"/>
              </a:rPr>
              <a:t>positive</a:t>
            </a:r>
            <a:r>
              <a:rPr sz="2650" spc="-21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implying </a:t>
            </a:r>
            <a:r>
              <a:rPr sz="2650" spc="-25" dirty="0">
                <a:latin typeface="Verdana"/>
                <a:cs typeface="Verdana"/>
              </a:rPr>
              <a:t>that</a:t>
            </a:r>
            <a:r>
              <a:rPr sz="2650" spc="-229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it</a:t>
            </a:r>
            <a:r>
              <a:rPr sz="2650" spc="-225" dirty="0">
                <a:latin typeface="Verdana"/>
                <a:cs typeface="Verdana"/>
              </a:rPr>
              <a:t> </a:t>
            </a:r>
            <a:r>
              <a:rPr sz="2650" spc="-114" dirty="0">
                <a:latin typeface="Verdana"/>
                <a:cs typeface="Verdana"/>
              </a:rPr>
              <a:t>may</a:t>
            </a:r>
            <a:r>
              <a:rPr sz="2650" spc="-229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reflect</a:t>
            </a:r>
            <a:r>
              <a:rPr sz="2650" spc="-225" dirty="0">
                <a:latin typeface="Verdana"/>
                <a:cs typeface="Verdana"/>
              </a:rPr>
              <a:t> </a:t>
            </a:r>
            <a:r>
              <a:rPr sz="2650" spc="-95" dirty="0">
                <a:latin typeface="Verdana"/>
                <a:cs typeface="Verdana"/>
              </a:rPr>
              <a:t>high-</a:t>
            </a:r>
            <a:r>
              <a:rPr sz="2650" spc="-20" dirty="0">
                <a:latin typeface="Verdana"/>
                <a:cs typeface="Verdana"/>
              </a:rPr>
              <a:t>risk </a:t>
            </a:r>
            <a:r>
              <a:rPr sz="2650" spc="-10" dirty="0">
                <a:latin typeface="Verdana"/>
                <a:cs typeface="Verdana"/>
              </a:rPr>
              <a:t>activities.</a:t>
            </a:r>
            <a:endParaRPr sz="2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2650" spc="-175" dirty="0">
                <a:latin typeface="Arial Black"/>
                <a:cs typeface="Arial Black"/>
              </a:rPr>
              <a:t>Room</a:t>
            </a:r>
            <a:r>
              <a:rPr sz="2650" spc="-220" dirty="0">
                <a:latin typeface="Arial Black"/>
                <a:cs typeface="Arial Black"/>
              </a:rPr>
              <a:t> </a:t>
            </a:r>
            <a:r>
              <a:rPr sz="2650" spc="-185" dirty="0">
                <a:latin typeface="Arial Black"/>
                <a:cs typeface="Arial Black"/>
              </a:rPr>
              <a:t>Rent</a:t>
            </a:r>
            <a:r>
              <a:rPr sz="2650" spc="-220" dirty="0">
                <a:latin typeface="Arial Black"/>
                <a:cs typeface="Arial Black"/>
              </a:rPr>
              <a:t> </a:t>
            </a:r>
            <a:r>
              <a:rPr sz="2650" spc="-190" dirty="0">
                <a:latin typeface="Arial Black"/>
                <a:cs typeface="Arial Black"/>
              </a:rPr>
              <a:t>Coverage</a:t>
            </a:r>
            <a:r>
              <a:rPr sz="2650" spc="-220" dirty="0">
                <a:latin typeface="Arial Black"/>
                <a:cs typeface="Arial Black"/>
              </a:rPr>
              <a:t> </a:t>
            </a:r>
            <a:r>
              <a:rPr sz="2650" spc="-645" dirty="0">
                <a:latin typeface="Arial Black"/>
                <a:cs typeface="Arial Black"/>
              </a:rPr>
              <a:t>&amp;</a:t>
            </a:r>
            <a:endParaRPr sz="2650">
              <a:latin typeface="Arial Black"/>
              <a:cs typeface="Arial Black"/>
            </a:endParaRPr>
          </a:p>
          <a:p>
            <a:pPr marL="12700" marR="144145">
              <a:lnSpc>
                <a:spcPts val="3679"/>
              </a:lnSpc>
              <a:spcBef>
                <a:spcPts val="204"/>
              </a:spcBef>
            </a:pPr>
            <a:r>
              <a:rPr sz="2650" spc="-170" dirty="0">
                <a:latin typeface="Arial Black"/>
                <a:cs typeface="Arial Black"/>
              </a:rPr>
              <a:t>Ambulance</a:t>
            </a:r>
            <a:r>
              <a:rPr sz="2650" spc="-190" dirty="0">
                <a:latin typeface="Arial Black"/>
                <a:cs typeface="Arial Black"/>
              </a:rPr>
              <a:t> </a:t>
            </a:r>
            <a:r>
              <a:rPr sz="2650" spc="-215" dirty="0">
                <a:latin typeface="Arial Black"/>
                <a:cs typeface="Arial Black"/>
              </a:rPr>
              <a:t>Charges</a:t>
            </a:r>
            <a:r>
              <a:rPr sz="2650" spc="-185" dirty="0">
                <a:latin typeface="Arial Black"/>
                <a:cs typeface="Arial Black"/>
              </a:rPr>
              <a:t> </a:t>
            </a:r>
            <a:r>
              <a:rPr sz="2650" spc="-20" dirty="0">
                <a:latin typeface="Arial Black"/>
                <a:cs typeface="Arial Black"/>
              </a:rPr>
              <a:t>(~0.35): </a:t>
            </a:r>
            <a:r>
              <a:rPr sz="2650" dirty="0">
                <a:latin typeface="Verdana"/>
                <a:cs typeface="Verdana"/>
              </a:rPr>
              <a:t>Moderate</a:t>
            </a:r>
            <a:r>
              <a:rPr sz="2650" spc="-26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correlation</a:t>
            </a:r>
            <a:r>
              <a:rPr sz="2650" spc="-265" dirty="0">
                <a:latin typeface="Verdana"/>
                <a:cs typeface="Verdana"/>
              </a:rPr>
              <a:t> </a:t>
            </a:r>
            <a:r>
              <a:rPr sz="2650" spc="-505" dirty="0">
                <a:latin typeface="Verdana"/>
                <a:cs typeface="Verdana"/>
              </a:rPr>
              <a:t>:</a:t>
            </a:r>
            <a:r>
              <a:rPr sz="2650" spc="-260" dirty="0">
                <a:latin typeface="Verdana"/>
                <a:cs typeface="Verdana"/>
              </a:rPr>
              <a:t> </a:t>
            </a:r>
            <a:r>
              <a:rPr sz="2650" spc="-30" dirty="0">
                <a:latin typeface="Verdana"/>
                <a:cs typeface="Verdana"/>
              </a:rPr>
              <a:t>Impacts </a:t>
            </a:r>
            <a:r>
              <a:rPr sz="2650" spc="-35" dirty="0">
                <a:latin typeface="Verdana"/>
                <a:cs typeface="Verdana"/>
              </a:rPr>
              <a:t>overall</a:t>
            </a:r>
            <a:r>
              <a:rPr sz="2650" spc="-229" dirty="0">
                <a:latin typeface="Verdana"/>
                <a:cs typeface="Verdana"/>
              </a:rPr>
              <a:t> </a:t>
            </a:r>
            <a:r>
              <a:rPr sz="2650" spc="-30" dirty="0">
                <a:latin typeface="Verdana"/>
                <a:cs typeface="Verdana"/>
              </a:rPr>
              <a:t>claim</a:t>
            </a:r>
            <a:r>
              <a:rPr sz="2650" spc="-229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amount.</a:t>
            </a:r>
            <a:endParaRPr sz="2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650" spc="-245" dirty="0">
                <a:latin typeface="Arial Black"/>
                <a:cs typeface="Arial Black"/>
              </a:rPr>
              <a:t>Age</a:t>
            </a:r>
            <a:r>
              <a:rPr sz="2650" spc="-215" dirty="0">
                <a:latin typeface="Arial Black"/>
                <a:cs typeface="Arial Black"/>
              </a:rPr>
              <a:t> </a:t>
            </a:r>
            <a:r>
              <a:rPr sz="2650" spc="-595" dirty="0">
                <a:latin typeface="Arial Black"/>
                <a:cs typeface="Arial Black"/>
              </a:rPr>
              <a:t>&amp;</a:t>
            </a:r>
            <a:r>
              <a:rPr sz="2650" spc="-215" dirty="0">
                <a:latin typeface="Arial Black"/>
                <a:cs typeface="Arial Black"/>
              </a:rPr>
              <a:t> </a:t>
            </a:r>
            <a:r>
              <a:rPr sz="2650" spc="-150" dirty="0">
                <a:latin typeface="Arial Black"/>
                <a:cs typeface="Arial Black"/>
              </a:rPr>
              <a:t>Marital_Status</a:t>
            </a:r>
            <a:r>
              <a:rPr sz="2650" spc="-215" dirty="0">
                <a:latin typeface="Arial Black"/>
                <a:cs typeface="Arial Black"/>
              </a:rPr>
              <a:t> </a:t>
            </a:r>
            <a:r>
              <a:rPr sz="2650" spc="-10" dirty="0">
                <a:latin typeface="Arial Black"/>
                <a:cs typeface="Arial Black"/>
              </a:rPr>
              <a:t>(~0.12-</a:t>
            </a:r>
            <a:endParaRPr sz="2650">
              <a:latin typeface="Arial Black"/>
              <a:cs typeface="Arial Black"/>
            </a:endParaRPr>
          </a:p>
          <a:p>
            <a:pPr marL="12700" marR="667385">
              <a:lnSpc>
                <a:spcPts val="3679"/>
              </a:lnSpc>
              <a:spcBef>
                <a:spcPts val="204"/>
              </a:spcBef>
            </a:pPr>
            <a:r>
              <a:rPr sz="2650" spc="-240" dirty="0">
                <a:latin typeface="Arial Black"/>
                <a:cs typeface="Arial Black"/>
              </a:rPr>
              <a:t>0.13)</a:t>
            </a:r>
            <a:r>
              <a:rPr sz="2650" spc="-240" dirty="0">
                <a:latin typeface="Verdana"/>
                <a:cs typeface="Verdana"/>
              </a:rPr>
              <a:t>:</a:t>
            </a:r>
            <a:r>
              <a:rPr sz="2650" spc="-225" dirty="0">
                <a:latin typeface="Verdana"/>
                <a:cs typeface="Verdana"/>
              </a:rPr>
              <a:t> </a:t>
            </a:r>
            <a:r>
              <a:rPr sz="2650" spc="-150" dirty="0">
                <a:latin typeface="Verdana"/>
                <a:cs typeface="Verdana"/>
              </a:rPr>
              <a:t>Weak</a:t>
            </a:r>
            <a:r>
              <a:rPr sz="2650" spc="-225" dirty="0">
                <a:latin typeface="Verdana"/>
                <a:cs typeface="Verdana"/>
              </a:rPr>
              <a:t> </a:t>
            </a:r>
            <a:r>
              <a:rPr sz="2650" spc="-55" dirty="0">
                <a:latin typeface="Verdana"/>
                <a:cs typeface="Verdana"/>
              </a:rPr>
              <a:t>correlation:</a:t>
            </a:r>
            <a:r>
              <a:rPr sz="2650" spc="-225" dirty="0">
                <a:latin typeface="Verdana"/>
                <a:cs typeface="Verdana"/>
              </a:rPr>
              <a:t> </a:t>
            </a:r>
            <a:r>
              <a:rPr sz="2650" spc="-25" dirty="0">
                <a:latin typeface="Verdana"/>
                <a:cs typeface="Verdana"/>
              </a:rPr>
              <a:t>Has </a:t>
            </a:r>
            <a:r>
              <a:rPr sz="2650" spc="-40" dirty="0">
                <a:latin typeface="Verdana"/>
                <a:cs typeface="Verdana"/>
              </a:rPr>
              <a:t>minor</a:t>
            </a:r>
            <a:r>
              <a:rPr sz="2650" spc="-2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influence</a:t>
            </a:r>
            <a:r>
              <a:rPr sz="2650" spc="-2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on</a:t>
            </a:r>
            <a:r>
              <a:rPr sz="2650" spc="-26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claims.</a:t>
            </a:r>
            <a:endParaRPr sz="2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650" spc="-20" dirty="0">
                <a:latin typeface="Arial Black"/>
                <a:cs typeface="Arial Black"/>
              </a:rPr>
              <a:t>No-</a:t>
            </a:r>
            <a:r>
              <a:rPr sz="2650" spc="-170" dirty="0">
                <a:latin typeface="Arial Black"/>
                <a:cs typeface="Arial Black"/>
              </a:rPr>
              <a:t>Claim</a:t>
            </a:r>
            <a:r>
              <a:rPr sz="2650" spc="-215" dirty="0">
                <a:latin typeface="Arial Black"/>
                <a:cs typeface="Arial Black"/>
              </a:rPr>
              <a:t> </a:t>
            </a:r>
            <a:r>
              <a:rPr sz="2650" spc="-165" dirty="0">
                <a:latin typeface="Arial Black"/>
                <a:cs typeface="Arial Black"/>
              </a:rPr>
              <a:t>Bonus</a:t>
            </a:r>
            <a:r>
              <a:rPr sz="2650" spc="-210" dirty="0">
                <a:latin typeface="Arial Black"/>
                <a:cs typeface="Arial Black"/>
              </a:rPr>
              <a:t> </a:t>
            </a:r>
            <a:r>
              <a:rPr sz="2650" spc="-155" dirty="0">
                <a:latin typeface="Arial Black"/>
                <a:cs typeface="Arial Black"/>
              </a:rPr>
              <a:t>(0.01):</a:t>
            </a:r>
            <a:r>
              <a:rPr sz="2650" spc="-185" dirty="0">
                <a:latin typeface="Arial Black"/>
                <a:cs typeface="Arial Black"/>
              </a:rPr>
              <a:t> </a:t>
            </a:r>
            <a:r>
              <a:rPr sz="2650" spc="-10" dirty="0">
                <a:latin typeface="Verdana"/>
                <a:cs typeface="Verdana"/>
              </a:rPr>
              <a:t>Minimal</a:t>
            </a:r>
            <a:endParaRPr sz="2650">
              <a:latin typeface="Verdana"/>
              <a:cs typeface="Verdana"/>
            </a:endParaRPr>
          </a:p>
          <a:p>
            <a:pPr marL="12700" marR="77470">
              <a:lnSpc>
                <a:spcPts val="3679"/>
              </a:lnSpc>
              <a:spcBef>
                <a:spcPts val="95"/>
              </a:spcBef>
            </a:pPr>
            <a:r>
              <a:rPr sz="2650" spc="-10" dirty="0">
                <a:latin typeface="Verdana"/>
                <a:cs typeface="Verdana"/>
              </a:rPr>
              <a:t>correlation</a:t>
            </a:r>
            <a:r>
              <a:rPr sz="2650" spc="-250" dirty="0">
                <a:latin typeface="Verdana"/>
                <a:cs typeface="Verdana"/>
              </a:rPr>
              <a:t> </a:t>
            </a:r>
            <a:r>
              <a:rPr sz="2650" spc="-505" dirty="0">
                <a:latin typeface="Verdana"/>
                <a:cs typeface="Verdana"/>
              </a:rPr>
              <a:t>:</a:t>
            </a:r>
            <a:r>
              <a:rPr sz="2650" spc="-250" dirty="0">
                <a:latin typeface="Verdana"/>
                <a:cs typeface="Verdana"/>
              </a:rPr>
              <a:t> </a:t>
            </a:r>
            <a:r>
              <a:rPr sz="2650" spc="-60" dirty="0">
                <a:latin typeface="Verdana"/>
                <a:cs typeface="Verdana"/>
              </a:rPr>
              <a:t>Has</a:t>
            </a:r>
            <a:r>
              <a:rPr sz="2650" spc="-245" dirty="0">
                <a:latin typeface="Verdana"/>
                <a:cs typeface="Verdana"/>
              </a:rPr>
              <a:t> </a:t>
            </a:r>
            <a:r>
              <a:rPr sz="2650" spc="-35" dirty="0">
                <a:latin typeface="Verdana"/>
                <a:cs typeface="Verdana"/>
              </a:rPr>
              <a:t>less</a:t>
            </a:r>
            <a:r>
              <a:rPr sz="2650" spc="-250" dirty="0">
                <a:latin typeface="Verdana"/>
                <a:cs typeface="Verdana"/>
              </a:rPr>
              <a:t> </a:t>
            </a:r>
            <a:r>
              <a:rPr sz="2650" spc="-20" dirty="0">
                <a:latin typeface="Verdana"/>
                <a:cs typeface="Verdana"/>
              </a:rPr>
              <a:t>impact</a:t>
            </a:r>
            <a:r>
              <a:rPr sz="2650" spc="-250" dirty="0">
                <a:latin typeface="Verdana"/>
                <a:cs typeface="Verdana"/>
              </a:rPr>
              <a:t> </a:t>
            </a:r>
            <a:r>
              <a:rPr sz="2650" spc="-25" dirty="0">
                <a:latin typeface="Verdana"/>
                <a:cs typeface="Verdana"/>
              </a:rPr>
              <a:t>on </a:t>
            </a:r>
            <a:r>
              <a:rPr sz="2650" spc="-10" dirty="0">
                <a:latin typeface="Verdana"/>
                <a:cs typeface="Verdana"/>
              </a:rPr>
              <a:t>recent</a:t>
            </a:r>
            <a:r>
              <a:rPr sz="2650" spc="-254" dirty="0">
                <a:latin typeface="Verdana"/>
                <a:cs typeface="Verdana"/>
              </a:rPr>
              <a:t> </a:t>
            </a:r>
            <a:r>
              <a:rPr sz="2650" spc="-30" dirty="0">
                <a:latin typeface="Verdana"/>
                <a:cs typeface="Verdana"/>
              </a:rPr>
              <a:t>claim</a:t>
            </a:r>
            <a:r>
              <a:rPr sz="2650" spc="-254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trends</a:t>
            </a:r>
            <a:endParaRPr sz="2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3027" y="5230011"/>
            <a:ext cx="10990699" cy="50098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028700"/>
            <a:ext cx="18288000" cy="3943350"/>
            <a:chOff x="0" y="1028700"/>
            <a:chExt cx="18288000" cy="39433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28700"/>
              <a:ext cx="18287999" cy="39433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374" y="1749616"/>
              <a:ext cx="142874" cy="1428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374" y="2854516"/>
              <a:ext cx="142874" cy="1428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374" y="3406966"/>
              <a:ext cx="142874" cy="1428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374" y="3959416"/>
              <a:ext cx="142874" cy="14287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2260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95"/>
              </a:spcBef>
            </a:pPr>
            <a:r>
              <a:rPr sz="3400" spc="105" dirty="0">
                <a:latin typeface="Trebuchet MS"/>
                <a:cs typeface="Trebuchet MS"/>
              </a:rPr>
              <a:t>K-</a:t>
            </a:r>
            <a:r>
              <a:rPr sz="3400" spc="125" dirty="0">
                <a:latin typeface="Trebuchet MS"/>
                <a:cs typeface="Trebuchet MS"/>
              </a:rPr>
              <a:t>NEAREST</a:t>
            </a:r>
            <a:r>
              <a:rPr sz="3400" spc="-135" dirty="0">
                <a:latin typeface="Trebuchet MS"/>
                <a:cs typeface="Trebuchet MS"/>
              </a:rPr>
              <a:t> </a:t>
            </a:r>
            <a:r>
              <a:rPr sz="3400" spc="130" dirty="0">
                <a:latin typeface="Trebuchet MS"/>
                <a:cs typeface="Trebuchet MS"/>
              </a:rPr>
              <a:t>NEIGHBORS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2830" y="1473474"/>
            <a:ext cx="17274540" cy="2787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37185">
              <a:lnSpc>
                <a:spcPct val="116900"/>
              </a:lnSpc>
              <a:spcBef>
                <a:spcPts val="95"/>
              </a:spcBef>
            </a:pPr>
            <a:r>
              <a:rPr sz="3100" spc="105" dirty="0">
                <a:latin typeface="Tahoma"/>
                <a:cs typeface="Tahoma"/>
              </a:rPr>
              <a:t>K-</a:t>
            </a:r>
            <a:r>
              <a:rPr sz="3100" dirty="0">
                <a:latin typeface="Tahoma"/>
                <a:cs typeface="Tahoma"/>
              </a:rPr>
              <a:t>Nearest</a:t>
            </a:r>
            <a:r>
              <a:rPr sz="3100" spc="-40" dirty="0">
                <a:latin typeface="Tahoma"/>
                <a:cs typeface="Tahoma"/>
              </a:rPr>
              <a:t> </a:t>
            </a:r>
            <a:r>
              <a:rPr sz="3100" spc="50" dirty="0">
                <a:latin typeface="Tahoma"/>
                <a:cs typeface="Tahoma"/>
              </a:rPr>
              <a:t>Neighbours</a:t>
            </a:r>
            <a:r>
              <a:rPr sz="3100" spc="-3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(KNN)</a:t>
            </a:r>
            <a:r>
              <a:rPr sz="3100" spc="-40" dirty="0">
                <a:latin typeface="Tahoma"/>
                <a:cs typeface="Tahoma"/>
              </a:rPr>
              <a:t> </a:t>
            </a:r>
            <a:r>
              <a:rPr sz="3100" spc="90" dirty="0">
                <a:latin typeface="Tahoma"/>
                <a:cs typeface="Tahoma"/>
              </a:rPr>
              <a:t>is</a:t>
            </a:r>
            <a:r>
              <a:rPr sz="3100" spc="-3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a</a:t>
            </a:r>
            <a:r>
              <a:rPr sz="3100" spc="-40" dirty="0">
                <a:latin typeface="Tahoma"/>
                <a:cs typeface="Tahoma"/>
              </a:rPr>
              <a:t> </a:t>
            </a:r>
            <a:r>
              <a:rPr sz="3100" spc="50" dirty="0">
                <a:latin typeface="Tahoma"/>
                <a:cs typeface="Tahoma"/>
              </a:rPr>
              <a:t>supervised</a:t>
            </a:r>
            <a:r>
              <a:rPr sz="3100" spc="-3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machine</a:t>
            </a:r>
            <a:r>
              <a:rPr sz="3100" spc="-40" dirty="0">
                <a:latin typeface="Tahoma"/>
                <a:cs typeface="Tahoma"/>
              </a:rPr>
              <a:t> </a:t>
            </a:r>
            <a:r>
              <a:rPr sz="3100" spc="50" dirty="0">
                <a:latin typeface="Tahoma"/>
                <a:cs typeface="Tahoma"/>
              </a:rPr>
              <a:t>learning</a:t>
            </a:r>
            <a:r>
              <a:rPr sz="3100" spc="-35" dirty="0">
                <a:latin typeface="Tahoma"/>
                <a:cs typeface="Tahoma"/>
              </a:rPr>
              <a:t> </a:t>
            </a:r>
            <a:r>
              <a:rPr sz="3100" spc="55" dirty="0">
                <a:latin typeface="Tahoma"/>
                <a:cs typeface="Tahoma"/>
              </a:rPr>
              <a:t>algorithm</a:t>
            </a:r>
            <a:r>
              <a:rPr sz="3100" spc="-40" dirty="0">
                <a:latin typeface="Tahoma"/>
                <a:cs typeface="Tahoma"/>
              </a:rPr>
              <a:t> </a:t>
            </a:r>
            <a:r>
              <a:rPr sz="3100" spc="50" dirty="0">
                <a:latin typeface="Tahoma"/>
                <a:cs typeface="Tahoma"/>
              </a:rPr>
              <a:t>used</a:t>
            </a:r>
            <a:r>
              <a:rPr sz="3100" spc="-35" dirty="0">
                <a:latin typeface="Tahoma"/>
                <a:cs typeface="Tahoma"/>
              </a:rPr>
              <a:t> </a:t>
            </a:r>
            <a:r>
              <a:rPr sz="3100" spc="50" dirty="0">
                <a:latin typeface="Tahoma"/>
                <a:cs typeface="Tahoma"/>
              </a:rPr>
              <a:t>for</a:t>
            </a:r>
            <a:r>
              <a:rPr sz="3100" spc="-40" dirty="0">
                <a:latin typeface="Tahoma"/>
                <a:cs typeface="Tahoma"/>
              </a:rPr>
              <a:t> </a:t>
            </a:r>
            <a:r>
              <a:rPr sz="3100" spc="55" dirty="0">
                <a:latin typeface="Tahoma"/>
                <a:cs typeface="Tahoma"/>
              </a:rPr>
              <a:t>classification </a:t>
            </a:r>
            <a:r>
              <a:rPr sz="3100" dirty="0">
                <a:latin typeface="Tahoma"/>
                <a:cs typeface="Tahoma"/>
              </a:rPr>
              <a:t>and</a:t>
            </a:r>
            <a:r>
              <a:rPr sz="3100" spc="15" dirty="0">
                <a:latin typeface="Tahoma"/>
                <a:cs typeface="Tahoma"/>
              </a:rPr>
              <a:t> </a:t>
            </a:r>
            <a:r>
              <a:rPr sz="3100" spc="-10" dirty="0">
                <a:latin typeface="Tahoma"/>
                <a:cs typeface="Tahoma"/>
              </a:rPr>
              <a:t>regression.</a:t>
            </a:r>
            <a:endParaRPr sz="3100">
              <a:latin typeface="Tahoma"/>
              <a:cs typeface="Tahoma"/>
            </a:endParaRPr>
          </a:p>
          <a:p>
            <a:pPr marL="12700" marR="5080">
              <a:lnSpc>
                <a:spcPct val="116900"/>
              </a:lnSpc>
              <a:tabLst>
                <a:tab pos="12109450" algn="l"/>
              </a:tabLst>
            </a:pPr>
            <a:r>
              <a:rPr sz="3100" dirty="0">
                <a:latin typeface="Tahoma"/>
                <a:cs typeface="Tahoma"/>
              </a:rPr>
              <a:t>It</a:t>
            </a:r>
            <a:r>
              <a:rPr sz="3100" spc="-45" dirty="0">
                <a:latin typeface="Tahoma"/>
                <a:cs typeface="Tahoma"/>
              </a:rPr>
              <a:t> </a:t>
            </a:r>
            <a:r>
              <a:rPr sz="3100" spc="65" dirty="0">
                <a:latin typeface="Tahoma"/>
                <a:cs typeface="Tahoma"/>
              </a:rPr>
              <a:t>predicts</a:t>
            </a:r>
            <a:r>
              <a:rPr sz="3100" spc="-4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the</a:t>
            </a:r>
            <a:r>
              <a:rPr sz="3100" spc="-45" dirty="0">
                <a:latin typeface="Tahoma"/>
                <a:cs typeface="Tahoma"/>
              </a:rPr>
              <a:t> </a:t>
            </a:r>
            <a:r>
              <a:rPr sz="3100" spc="50" dirty="0">
                <a:latin typeface="Tahoma"/>
                <a:cs typeface="Tahoma"/>
              </a:rPr>
              <a:t>output</a:t>
            </a:r>
            <a:r>
              <a:rPr sz="3100" spc="-40" dirty="0">
                <a:latin typeface="Tahoma"/>
                <a:cs typeface="Tahoma"/>
              </a:rPr>
              <a:t> </a:t>
            </a:r>
            <a:r>
              <a:rPr sz="3100" spc="55" dirty="0">
                <a:latin typeface="Tahoma"/>
                <a:cs typeface="Tahoma"/>
              </a:rPr>
              <a:t>based</a:t>
            </a:r>
            <a:r>
              <a:rPr sz="3100" spc="-4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on</a:t>
            </a:r>
            <a:r>
              <a:rPr sz="3100" spc="-4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the</a:t>
            </a:r>
            <a:r>
              <a:rPr sz="3100" spc="-40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majority</a:t>
            </a:r>
            <a:r>
              <a:rPr sz="3100" spc="-45" dirty="0">
                <a:latin typeface="Tahoma"/>
                <a:cs typeface="Tahoma"/>
              </a:rPr>
              <a:t> </a:t>
            </a:r>
            <a:r>
              <a:rPr sz="3100" spc="100" dirty="0">
                <a:latin typeface="Tahoma"/>
                <a:cs typeface="Tahoma"/>
              </a:rPr>
              <a:t>class</a:t>
            </a:r>
            <a:r>
              <a:rPr sz="3100" spc="-45" dirty="0">
                <a:latin typeface="Tahoma"/>
                <a:cs typeface="Tahoma"/>
              </a:rPr>
              <a:t> </a:t>
            </a:r>
            <a:r>
              <a:rPr sz="3100" spc="90" dirty="0">
                <a:latin typeface="Tahoma"/>
                <a:cs typeface="Tahoma"/>
              </a:rPr>
              <a:t>or</a:t>
            </a:r>
            <a:r>
              <a:rPr sz="3100" spc="-4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average</a:t>
            </a:r>
            <a:r>
              <a:rPr sz="3100" spc="-40" dirty="0">
                <a:latin typeface="Tahoma"/>
                <a:cs typeface="Tahoma"/>
              </a:rPr>
              <a:t> </a:t>
            </a:r>
            <a:r>
              <a:rPr sz="3100" spc="-10" dirty="0">
                <a:latin typeface="Tahoma"/>
                <a:cs typeface="Tahoma"/>
              </a:rPr>
              <a:t>value</a:t>
            </a:r>
            <a:r>
              <a:rPr sz="3100" dirty="0">
                <a:latin typeface="Tahoma"/>
                <a:cs typeface="Tahoma"/>
              </a:rPr>
              <a:t>	of</a:t>
            </a:r>
            <a:r>
              <a:rPr sz="3100" spc="-9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the</a:t>
            </a:r>
            <a:r>
              <a:rPr sz="3100" spc="-95" dirty="0">
                <a:latin typeface="Tahoma"/>
                <a:cs typeface="Tahoma"/>
              </a:rPr>
              <a:t> </a:t>
            </a:r>
            <a:r>
              <a:rPr sz="3100" spc="140" dirty="0">
                <a:latin typeface="Tahoma"/>
                <a:cs typeface="Tahoma"/>
              </a:rPr>
              <a:t>'k'</a:t>
            </a:r>
            <a:r>
              <a:rPr sz="3100" spc="-95" dirty="0">
                <a:latin typeface="Tahoma"/>
                <a:cs typeface="Tahoma"/>
              </a:rPr>
              <a:t> </a:t>
            </a:r>
            <a:r>
              <a:rPr sz="3100" spc="80" dirty="0">
                <a:latin typeface="Tahoma"/>
                <a:cs typeface="Tahoma"/>
              </a:rPr>
              <a:t>closest</a:t>
            </a:r>
            <a:r>
              <a:rPr sz="3100" spc="-95" dirty="0">
                <a:latin typeface="Tahoma"/>
                <a:cs typeface="Tahoma"/>
              </a:rPr>
              <a:t> </a:t>
            </a:r>
            <a:r>
              <a:rPr sz="3100" spc="55" dirty="0">
                <a:latin typeface="Tahoma"/>
                <a:cs typeface="Tahoma"/>
              </a:rPr>
              <a:t>data</a:t>
            </a:r>
            <a:r>
              <a:rPr sz="3100" spc="-95" dirty="0">
                <a:latin typeface="Tahoma"/>
                <a:cs typeface="Tahoma"/>
              </a:rPr>
              <a:t> </a:t>
            </a:r>
            <a:r>
              <a:rPr sz="3100" spc="-10" dirty="0">
                <a:latin typeface="Tahoma"/>
                <a:cs typeface="Tahoma"/>
              </a:rPr>
              <a:t>points. </a:t>
            </a:r>
            <a:r>
              <a:rPr sz="3100" dirty="0">
                <a:latin typeface="Tahoma"/>
                <a:cs typeface="Tahoma"/>
              </a:rPr>
              <a:t>The</a:t>
            </a:r>
            <a:r>
              <a:rPr sz="3100" spc="-85" dirty="0">
                <a:latin typeface="Tahoma"/>
                <a:cs typeface="Tahoma"/>
              </a:rPr>
              <a:t> </a:t>
            </a:r>
            <a:r>
              <a:rPr sz="3100" spc="65" dirty="0">
                <a:latin typeface="Tahoma"/>
                <a:cs typeface="Tahoma"/>
              </a:rPr>
              <a:t>distance</a:t>
            </a:r>
            <a:r>
              <a:rPr sz="3100" spc="-8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between</a:t>
            </a:r>
            <a:r>
              <a:rPr sz="3100" spc="-85" dirty="0">
                <a:latin typeface="Tahoma"/>
                <a:cs typeface="Tahoma"/>
              </a:rPr>
              <a:t> </a:t>
            </a:r>
            <a:r>
              <a:rPr sz="3100" spc="55" dirty="0">
                <a:latin typeface="Tahoma"/>
                <a:cs typeface="Tahoma"/>
              </a:rPr>
              <a:t>data</a:t>
            </a:r>
            <a:r>
              <a:rPr sz="3100" spc="-85" dirty="0">
                <a:latin typeface="Tahoma"/>
                <a:cs typeface="Tahoma"/>
              </a:rPr>
              <a:t> </a:t>
            </a:r>
            <a:r>
              <a:rPr sz="3100" spc="65" dirty="0">
                <a:latin typeface="Tahoma"/>
                <a:cs typeface="Tahoma"/>
              </a:rPr>
              <a:t>points</a:t>
            </a:r>
            <a:r>
              <a:rPr sz="3100" spc="-85" dirty="0">
                <a:latin typeface="Tahoma"/>
                <a:cs typeface="Tahoma"/>
              </a:rPr>
              <a:t> </a:t>
            </a:r>
            <a:r>
              <a:rPr sz="3100" spc="90" dirty="0">
                <a:latin typeface="Tahoma"/>
                <a:cs typeface="Tahoma"/>
              </a:rPr>
              <a:t>is</a:t>
            </a:r>
            <a:r>
              <a:rPr sz="3100" spc="-85" dirty="0">
                <a:latin typeface="Tahoma"/>
                <a:cs typeface="Tahoma"/>
              </a:rPr>
              <a:t> </a:t>
            </a:r>
            <a:r>
              <a:rPr sz="3100" spc="65" dirty="0">
                <a:latin typeface="Tahoma"/>
                <a:cs typeface="Tahoma"/>
              </a:rPr>
              <a:t>typically</a:t>
            </a:r>
            <a:r>
              <a:rPr sz="3100" spc="-8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measured</a:t>
            </a:r>
            <a:r>
              <a:rPr sz="3100" spc="-85" dirty="0">
                <a:latin typeface="Tahoma"/>
                <a:cs typeface="Tahoma"/>
              </a:rPr>
              <a:t> </a:t>
            </a:r>
            <a:r>
              <a:rPr sz="3100" spc="60" dirty="0">
                <a:latin typeface="Tahoma"/>
                <a:cs typeface="Tahoma"/>
              </a:rPr>
              <a:t>using</a:t>
            </a:r>
            <a:r>
              <a:rPr sz="3100" spc="-85" dirty="0">
                <a:latin typeface="Tahoma"/>
                <a:cs typeface="Tahoma"/>
              </a:rPr>
              <a:t> </a:t>
            </a:r>
            <a:r>
              <a:rPr sz="3100" spc="55" dirty="0">
                <a:latin typeface="Tahoma"/>
                <a:cs typeface="Tahoma"/>
              </a:rPr>
              <a:t>Euclidian</a:t>
            </a:r>
            <a:r>
              <a:rPr sz="3100" spc="-85" dirty="0">
                <a:latin typeface="Tahoma"/>
                <a:cs typeface="Tahoma"/>
              </a:rPr>
              <a:t> </a:t>
            </a:r>
            <a:r>
              <a:rPr sz="3100" spc="35" dirty="0">
                <a:latin typeface="Tahoma"/>
                <a:cs typeface="Tahoma"/>
              </a:rPr>
              <a:t>distance.</a:t>
            </a:r>
            <a:endParaRPr sz="3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3100" spc="50" dirty="0">
                <a:latin typeface="Tahoma"/>
                <a:cs typeface="Tahoma"/>
              </a:rPr>
              <a:t>KNN</a:t>
            </a:r>
            <a:r>
              <a:rPr sz="3100" spc="-50" dirty="0">
                <a:latin typeface="Tahoma"/>
                <a:cs typeface="Tahoma"/>
              </a:rPr>
              <a:t> </a:t>
            </a:r>
            <a:r>
              <a:rPr sz="3100" spc="90" dirty="0">
                <a:latin typeface="Tahoma"/>
                <a:cs typeface="Tahoma"/>
              </a:rPr>
              <a:t>is</a:t>
            </a:r>
            <a:r>
              <a:rPr sz="3100" spc="-4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simple,</a:t>
            </a:r>
            <a:r>
              <a:rPr sz="3100" spc="-50" dirty="0">
                <a:latin typeface="Tahoma"/>
                <a:cs typeface="Tahoma"/>
              </a:rPr>
              <a:t> </a:t>
            </a:r>
            <a:r>
              <a:rPr sz="3100" spc="60" dirty="0">
                <a:latin typeface="Tahoma"/>
                <a:cs typeface="Tahoma"/>
              </a:rPr>
              <a:t>non-</a:t>
            </a:r>
            <a:r>
              <a:rPr sz="3100" spc="45" dirty="0">
                <a:latin typeface="Tahoma"/>
                <a:cs typeface="Tahoma"/>
              </a:rPr>
              <a:t>parametric,</a:t>
            </a:r>
            <a:r>
              <a:rPr sz="3100" spc="-4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and</a:t>
            </a:r>
            <a:r>
              <a:rPr sz="3100" spc="-50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effective</a:t>
            </a:r>
            <a:r>
              <a:rPr sz="3100" spc="-45" dirty="0">
                <a:latin typeface="Tahoma"/>
                <a:cs typeface="Tahoma"/>
              </a:rPr>
              <a:t> </a:t>
            </a:r>
            <a:r>
              <a:rPr sz="3100" spc="55" dirty="0">
                <a:latin typeface="Tahoma"/>
                <a:cs typeface="Tahoma"/>
              </a:rPr>
              <a:t>but</a:t>
            </a:r>
            <a:r>
              <a:rPr sz="3100" spc="-50" dirty="0">
                <a:latin typeface="Tahoma"/>
                <a:cs typeface="Tahoma"/>
              </a:rPr>
              <a:t> </a:t>
            </a:r>
            <a:r>
              <a:rPr sz="3100" spc="70" dirty="0">
                <a:latin typeface="Tahoma"/>
                <a:cs typeface="Tahoma"/>
              </a:rPr>
              <a:t>can</a:t>
            </a:r>
            <a:r>
              <a:rPr sz="3100" spc="-4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be</a:t>
            </a:r>
            <a:r>
              <a:rPr sz="3100" spc="-45" dirty="0">
                <a:latin typeface="Tahoma"/>
                <a:cs typeface="Tahoma"/>
              </a:rPr>
              <a:t> </a:t>
            </a:r>
            <a:r>
              <a:rPr sz="3100" spc="50" dirty="0">
                <a:latin typeface="Tahoma"/>
                <a:cs typeface="Tahoma"/>
              </a:rPr>
              <a:t>slow</a:t>
            </a:r>
            <a:r>
              <a:rPr sz="3100" spc="-50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with</a:t>
            </a:r>
            <a:r>
              <a:rPr sz="3100" spc="-45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large</a:t>
            </a:r>
            <a:r>
              <a:rPr sz="3100" spc="-50" dirty="0">
                <a:latin typeface="Tahoma"/>
                <a:cs typeface="Tahoma"/>
              </a:rPr>
              <a:t> </a:t>
            </a:r>
            <a:r>
              <a:rPr sz="3100" spc="35" dirty="0">
                <a:latin typeface="Tahoma"/>
                <a:cs typeface="Tahoma"/>
              </a:rPr>
              <a:t>datasets.</a:t>
            </a:r>
            <a:endParaRPr sz="3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7CA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1557</Words>
  <Application>Microsoft Office PowerPoint</Application>
  <PresentationFormat>Custom</PresentationFormat>
  <Paragraphs>312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Arial Black</vt:lpstr>
      <vt:lpstr>Calibri</vt:lpstr>
      <vt:lpstr>Tahoma</vt:lpstr>
      <vt:lpstr>Times New Roman</vt:lpstr>
      <vt:lpstr>Trebuchet MS</vt:lpstr>
      <vt:lpstr>Verdana</vt:lpstr>
      <vt:lpstr>Office Theme</vt:lpstr>
      <vt:lpstr>d</vt:lpstr>
      <vt:lpstr>Flow of this presentation</vt:lpstr>
      <vt:lpstr>Introduction</vt:lpstr>
      <vt:lpstr>Aim</vt:lpstr>
      <vt:lpstr>High-risk policyholders</vt:lpstr>
      <vt:lpstr>Sampling Technique</vt:lpstr>
      <vt:lpstr>Exploratory Data Analysis (EDA)</vt:lpstr>
      <vt:lpstr>Correlation Heatmap of Factors Affecting Last Claim Amount</vt:lpstr>
      <vt:lpstr>K-NEAREST NEIGHBORS</vt:lpstr>
      <vt:lpstr>OBJECTIVE 1 To predict whether an individual will or will not make an insurance claim based on their smoking status, alcohol consumption, and physical activity levels.</vt:lpstr>
      <vt:lpstr>PowerPoint Presentation</vt:lpstr>
      <vt:lpstr>CHI-SQUARE TESTS</vt:lpstr>
      <vt:lpstr>OBJECTIVE 2</vt:lpstr>
      <vt:lpstr>PowerPoint Presentation</vt:lpstr>
      <vt:lpstr>OBJECTIVE 3.</vt:lpstr>
      <vt:lpstr>PowerPoint Presentation</vt:lpstr>
      <vt:lpstr>RANDOM FOREST MODEL</vt:lpstr>
      <vt:lpstr>OBJECTIVE 4</vt:lpstr>
      <vt:lpstr>Accuracy=(TN+TP)/(TN+TP+FN+FP) Accuracy = 81.48%</vt:lpstr>
      <vt:lpstr>OBJECTIVE 5</vt:lpstr>
      <vt:lpstr>Why Fuzzy C-Means?</vt:lpstr>
      <vt:lpstr>Cluster Distribution Analysis</vt:lpstr>
      <vt:lpstr>PowerPoint Presentation</vt:lpstr>
      <vt:lpstr>PowerPoint Presentation</vt:lpstr>
      <vt:lpstr>MULTINOMIAL LOGISTIC REGRESSION WITH L2 (RIDGE) REGULARIZATION</vt:lpstr>
      <vt:lpstr>To check Multicollinearity :</vt:lpstr>
      <vt:lpstr>To assess the impact of various factors last claim status, overall satisfaction, policy premium, area type, employment status, and dependents on the likelihood of switching from private to government health insurance.</vt:lpstr>
      <vt:lpstr>Wald’s Test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IMsure_ppt</dc:title>
  <dc:creator>Vidhi Murdeshwar</dc:creator>
  <cp:keywords>DAGiLZju17A,BAFyLHc6ZCg,0</cp:keywords>
  <cp:lastModifiedBy>tanvi akre</cp:lastModifiedBy>
  <cp:revision>1</cp:revision>
  <dcterms:created xsi:type="dcterms:W3CDTF">2025-06-18T16:13:44Z</dcterms:created>
  <dcterms:modified xsi:type="dcterms:W3CDTF">2025-06-18T16:21:19Z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2025-04-14T00:00:00Z</vt:filetime>
  </property>
  <property fmtid="{D5CDD505-2E9C-101B-9397-08002B2CF9AE}" pid="3" name="Creator">
    <vt:lpwstr>Canva</vt:lpwstr>
  </property>
  <property fmtid="{D5CDD505-2E9C-101B-9397-08002B2CF9AE}" pid="4" name="LastSaved">
    <vt:filetime>2025-06-18T00:00:00Z</vt:filetime>
  </property>
  <property fmtid="{D5CDD505-2E9C-101B-9397-08002B2CF9AE}" pid="5" name="Producer">
    <vt:lpwstr>Canva</vt:lpwstr>
  </property>
</Properties>
</file>